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8"/>
  </p:notesMasterIdLst>
  <p:sldIdLst>
    <p:sldId id="256" r:id="rId2"/>
    <p:sldId id="257" r:id="rId3"/>
    <p:sldId id="258" r:id="rId4"/>
    <p:sldId id="259" r:id="rId5"/>
    <p:sldId id="295" r:id="rId6"/>
    <p:sldId id="296" r:id="rId7"/>
    <p:sldId id="271" r:id="rId8"/>
    <p:sldId id="272" r:id="rId9"/>
    <p:sldId id="301" r:id="rId10"/>
    <p:sldId id="302" r:id="rId11"/>
    <p:sldId id="277" r:id="rId12"/>
    <p:sldId id="298" r:id="rId13"/>
    <p:sldId id="299" r:id="rId14"/>
    <p:sldId id="300" r:id="rId15"/>
    <p:sldId id="288" r:id="rId16"/>
    <p:sldId id="289" r:id="rId17"/>
    <p:sldId id="292" r:id="rId18"/>
    <p:sldId id="273" r:id="rId19"/>
    <p:sldId id="294" r:id="rId20"/>
    <p:sldId id="293" r:id="rId21"/>
    <p:sldId id="283" r:id="rId22"/>
    <p:sldId id="284" r:id="rId23"/>
    <p:sldId id="285" r:id="rId24"/>
    <p:sldId id="286" r:id="rId25"/>
    <p:sldId id="287" r:id="rId26"/>
    <p:sldId id="303" r:id="rId2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57" autoAdjust="0"/>
    <p:restoredTop sz="94796" autoAdjust="0"/>
  </p:normalViewPr>
  <p:slideViewPr>
    <p:cSldViewPr>
      <p:cViewPr>
        <p:scale>
          <a:sx n="59" d="100"/>
          <a:sy n="59" d="100"/>
        </p:scale>
        <p:origin x="264" y="-3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125722-FEAF-441F-96FC-107C090E7E6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fr-CA"/>
        </a:p>
      </dgm:t>
    </dgm:pt>
    <dgm:pt modelId="{7DD869A2-FFAA-4729-9C0D-4C4F5DFF920C}">
      <dgm:prSet phldrT="[Text]"/>
      <dgm:spPr/>
      <dgm:t>
        <a:bodyPr/>
        <a:lstStyle/>
        <a:p>
          <a:r>
            <a:rPr lang="fr-CA" dirty="0" smtClean="0"/>
            <a:t>1</a:t>
          </a:r>
          <a:endParaRPr lang="fr-CA" dirty="0"/>
        </a:p>
      </dgm:t>
    </dgm:pt>
    <dgm:pt modelId="{6E8016D2-A0DC-4731-ADD5-DB62BBD5CD71}" type="parTrans" cxnId="{B7FB46C2-C0F4-42F9-92FD-20C6F69C2753}">
      <dgm:prSet/>
      <dgm:spPr/>
      <dgm:t>
        <a:bodyPr/>
        <a:lstStyle/>
        <a:p>
          <a:endParaRPr lang="fr-CA"/>
        </a:p>
      </dgm:t>
    </dgm:pt>
    <dgm:pt modelId="{C7E23B47-C241-4DB8-AE7B-B5ACC4590135}" type="sibTrans" cxnId="{B7FB46C2-C0F4-42F9-92FD-20C6F69C2753}">
      <dgm:prSet/>
      <dgm:spPr/>
      <dgm:t>
        <a:bodyPr/>
        <a:lstStyle/>
        <a:p>
          <a:endParaRPr lang="fr-CA"/>
        </a:p>
      </dgm:t>
    </dgm:pt>
    <dgm:pt modelId="{FC8CD2C8-82C3-4943-BDDF-FE8461EA9C22}">
      <dgm:prSet phldrT="[Text]"/>
      <dgm:spPr/>
      <dgm:t>
        <a:bodyPr/>
        <a:lstStyle/>
        <a:p>
          <a:r>
            <a:rPr lang="fr-CA" dirty="0" smtClean="0"/>
            <a:t>7</a:t>
          </a:r>
          <a:endParaRPr lang="fr-CA" dirty="0"/>
        </a:p>
      </dgm:t>
    </dgm:pt>
    <dgm:pt modelId="{6CF86543-1A41-4DAB-873E-166EE9A53C52}" type="parTrans" cxnId="{1DEB5D34-A07B-47A8-AF91-2684F2DCD328}">
      <dgm:prSet/>
      <dgm:spPr/>
      <dgm:t>
        <a:bodyPr/>
        <a:lstStyle/>
        <a:p>
          <a:endParaRPr lang="fr-CA"/>
        </a:p>
      </dgm:t>
    </dgm:pt>
    <dgm:pt modelId="{5CAECA13-CD4C-42EF-B09E-6A6E6AF5C447}" type="sibTrans" cxnId="{1DEB5D34-A07B-47A8-AF91-2684F2DCD328}">
      <dgm:prSet/>
      <dgm:spPr/>
      <dgm:t>
        <a:bodyPr/>
        <a:lstStyle/>
        <a:p>
          <a:endParaRPr lang="fr-CA"/>
        </a:p>
      </dgm:t>
    </dgm:pt>
    <dgm:pt modelId="{95B75DF8-9F53-41D0-AF6C-CACF59FBE368}">
      <dgm:prSet phldrT="[Text]"/>
      <dgm:spPr/>
      <dgm:t>
        <a:bodyPr/>
        <a:lstStyle/>
        <a:p>
          <a:r>
            <a:rPr lang="fr-CA" dirty="0" smtClean="0"/>
            <a:t>3</a:t>
          </a:r>
          <a:endParaRPr lang="fr-CA" dirty="0"/>
        </a:p>
      </dgm:t>
    </dgm:pt>
    <dgm:pt modelId="{FD3A90A4-1853-4747-A3D0-F77021460D8E}" type="parTrans" cxnId="{626BC69F-44FF-456F-952F-D423D9C07312}">
      <dgm:prSet/>
      <dgm:spPr/>
      <dgm:t>
        <a:bodyPr/>
        <a:lstStyle/>
        <a:p>
          <a:endParaRPr lang="fr-CA"/>
        </a:p>
      </dgm:t>
    </dgm:pt>
    <dgm:pt modelId="{98F7890B-8577-4479-A79C-701CBC7E7FB8}" type="sibTrans" cxnId="{626BC69F-44FF-456F-952F-D423D9C07312}">
      <dgm:prSet/>
      <dgm:spPr/>
      <dgm:t>
        <a:bodyPr/>
        <a:lstStyle/>
        <a:p>
          <a:endParaRPr lang="fr-CA"/>
        </a:p>
      </dgm:t>
    </dgm:pt>
    <dgm:pt modelId="{5C6D52B6-0FA6-44C6-BE02-56569178F02C}">
      <dgm:prSet phldrT="[Text]"/>
      <dgm:spPr/>
      <dgm:t>
        <a:bodyPr/>
        <a:lstStyle/>
        <a:p>
          <a:r>
            <a:rPr lang="fr-CA" dirty="0" smtClean="0"/>
            <a:t>2</a:t>
          </a:r>
          <a:endParaRPr lang="fr-CA" dirty="0"/>
        </a:p>
      </dgm:t>
    </dgm:pt>
    <dgm:pt modelId="{564098BB-93F4-41EC-A149-0198A6973FFB}" type="parTrans" cxnId="{F46BE797-752C-46B7-9C6F-4D3EBF130546}">
      <dgm:prSet/>
      <dgm:spPr/>
      <dgm:t>
        <a:bodyPr/>
        <a:lstStyle/>
        <a:p>
          <a:endParaRPr lang="fr-CA"/>
        </a:p>
      </dgm:t>
    </dgm:pt>
    <dgm:pt modelId="{A432A875-046C-4453-A1BC-89AEADC436A3}" type="sibTrans" cxnId="{F46BE797-752C-46B7-9C6F-4D3EBF130546}">
      <dgm:prSet/>
      <dgm:spPr/>
      <dgm:t>
        <a:bodyPr/>
        <a:lstStyle/>
        <a:p>
          <a:endParaRPr lang="fr-CA"/>
        </a:p>
      </dgm:t>
    </dgm:pt>
    <dgm:pt modelId="{1E25B55D-2B4C-47D8-965B-255C246E1076}">
      <dgm:prSet phldrT="[Text]"/>
      <dgm:spPr/>
      <dgm:t>
        <a:bodyPr/>
        <a:lstStyle/>
        <a:p>
          <a:r>
            <a:rPr lang="fr-CA" dirty="0" smtClean="0"/>
            <a:t>4</a:t>
          </a:r>
          <a:endParaRPr lang="fr-CA" dirty="0"/>
        </a:p>
      </dgm:t>
    </dgm:pt>
    <dgm:pt modelId="{27C37B98-2841-4CC1-B57B-0468FC8402DA}" type="parTrans" cxnId="{F4E1D94F-BEE9-4DCA-96C0-AC27708FD53C}">
      <dgm:prSet/>
      <dgm:spPr/>
      <dgm:t>
        <a:bodyPr/>
        <a:lstStyle/>
        <a:p>
          <a:endParaRPr lang="fr-CA"/>
        </a:p>
      </dgm:t>
    </dgm:pt>
    <dgm:pt modelId="{97E73BC5-967D-497C-A08B-BB498D949971}" type="sibTrans" cxnId="{F4E1D94F-BEE9-4DCA-96C0-AC27708FD53C}">
      <dgm:prSet/>
      <dgm:spPr/>
      <dgm:t>
        <a:bodyPr/>
        <a:lstStyle/>
        <a:p>
          <a:endParaRPr lang="fr-CA"/>
        </a:p>
      </dgm:t>
    </dgm:pt>
    <dgm:pt modelId="{86044326-504C-4FE4-8AE3-A8629DE394B2}">
      <dgm:prSet phldrT="[Text]"/>
      <dgm:spPr/>
      <dgm:t>
        <a:bodyPr/>
        <a:lstStyle/>
        <a:p>
          <a:r>
            <a:rPr lang="fr-CA" dirty="0" smtClean="0"/>
            <a:t>5</a:t>
          </a:r>
          <a:endParaRPr lang="fr-CA" dirty="0"/>
        </a:p>
      </dgm:t>
    </dgm:pt>
    <dgm:pt modelId="{4246AD69-0BAF-40FA-A117-C20252BA8659}" type="parTrans" cxnId="{7E877890-1F84-4A82-B254-2691D60D2AD6}">
      <dgm:prSet/>
      <dgm:spPr/>
      <dgm:t>
        <a:bodyPr/>
        <a:lstStyle/>
        <a:p>
          <a:endParaRPr lang="fr-CA"/>
        </a:p>
      </dgm:t>
    </dgm:pt>
    <dgm:pt modelId="{43FE2B66-3744-4D0B-8512-8B18D9F33B02}" type="sibTrans" cxnId="{7E877890-1F84-4A82-B254-2691D60D2AD6}">
      <dgm:prSet/>
      <dgm:spPr/>
      <dgm:t>
        <a:bodyPr/>
        <a:lstStyle/>
        <a:p>
          <a:endParaRPr lang="fr-CA"/>
        </a:p>
      </dgm:t>
    </dgm:pt>
    <dgm:pt modelId="{046CE274-5FB0-4F7E-9C61-3EB5BAEFA72C}">
      <dgm:prSet phldrT="[Text]"/>
      <dgm:spPr/>
      <dgm:t>
        <a:bodyPr/>
        <a:lstStyle/>
        <a:p>
          <a:r>
            <a:rPr lang="fr-CA" dirty="0" smtClean="0"/>
            <a:t>6</a:t>
          </a:r>
          <a:endParaRPr lang="fr-CA" dirty="0"/>
        </a:p>
      </dgm:t>
    </dgm:pt>
    <dgm:pt modelId="{89D8F95F-E318-4F55-B309-DC5DC20F53F7}" type="parTrans" cxnId="{19E32DAF-B44D-443E-B9AC-F56C5F9C5F5D}">
      <dgm:prSet/>
      <dgm:spPr/>
      <dgm:t>
        <a:bodyPr/>
        <a:lstStyle/>
        <a:p>
          <a:endParaRPr lang="fr-CA"/>
        </a:p>
      </dgm:t>
    </dgm:pt>
    <dgm:pt modelId="{C4E64780-4780-4220-B8DE-449587D565B4}" type="sibTrans" cxnId="{19E32DAF-B44D-443E-B9AC-F56C5F9C5F5D}">
      <dgm:prSet/>
      <dgm:spPr/>
      <dgm:t>
        <a:bodyPr/>
        <a:lstStyle/>
        <a:p>
          <a:endParaRPr lang="fr-CA"/>
        </a:p>
      </dgm:t>
    </dgm:pt>
    <dgm:pt modelId="{262B75B2-FFE1-4B2B-91E1-9440DC3C9D8D}">
      <dgm:prSet/>
      <dgm:spPr/>
      <dgm:t>
        <a:bodyPr/>
        <a:lstStyle/>
        <a:p>
          <a:r>
            <a:rPr lang="fr-CA" b="0" i="0" dirty="0" err="1" smtClean="0"/>
            <a:t>Collect</a:t>
          </a:r>
          <a:r>
            <a:rPr lang="fr-CA" b="0" i="0" dirty="0" smtClean="0"/>
            <a:t> </a:t>
          </a:r>
          <a:r>
            <a:rPr lang="fr-CA" b="0" i="0" dirty="0" err="1" smtClean="0"/>
            <a:t>gut</a:t>
          </a:r>
          <a:r>
            <a:rPr lang="fr-CA" b="0" i="0" dirty="0" smtClean="0"/>
            <a:t> </a:t>
          </a:r>
          <a:r>
            <a:rPr lang="fr-CA" b="0" i="0" dirty="0" err="1" smtClean="0"/>
            <a:t>microbiota</a:t>
          </a:r>
          <a:r>
            <a:rPr lang="fr-CA" b="0" i="0" dirty="0" smtClean="0"/>
            <a:t> </a:t>
          </a:r>
          <a:r>
            <a:rPr lang="fr-CA" b="0" i="0" dirty="0" err="1" smtClean="0"/>
            <a:t>samples</a:t>
          </a:r>
          <a:r>
            <a:rPr lang="fr-CA" b="0" i="0" dirty="0" smtClean="0"/>
            <a:t> </a:t>
          </a:r>
          <a:r>
            <a:rPr lang="fr-CA" b="0" i="0" dirty="0" err="1" smtClean="0"/>
            <a:t>from</a:t>
          </a:r>
          <a:r>
            <a:rPr lang="fr-CA" b="0" i="0" dirty="0" smtClean="0"/>
            <a:t> the </a:t>
          </a:r>
          <a:r>
            <a:rPr lang="fr-CA" b="0" i="0" dirty="0" err="1" smtClean="0"/>
            <a:t>Hazda</a:t>
          </a:r>
          <a:r>
            <a:rPr lang="fr-CA" b="0" i="0" dirty="0" smtClean="0"/>
            <a:t> population</a:t>
          </a:r>
          <a:endParaRPr lang="fr-CA" dirty="0"/>
        </a:p>
      </dgm:t>
    </dgm:pt>
    <dgm:pt modelId="{4E95FA6F-C793-409A-BD75-AB050F284A03}" type="parTrans" cxnId="{2FFFEE42-BD98-4D99-862C-5BF110124CCF}">
      <dgm:prSet/>
      <dgm:spPr/>
      <dgm:t>
        <a:bodyPr/>
        <a:lstStyle/>
        <a:p>
          <a:endParaRPr lang="fr-CA"/>
        </a:p>
      </dgm:t>
    </dgm:pt>
    <dgm:pt modelId="{EA11D455-261B-4155-A205-D5CE0D5DF551}" type="sibTrans" cxnId="{2FFFEE42-BD98-4D99-862C-5BF110124CCF}">
      <dgm:prSet/>
      <dgm:spPr/>
      <dgm:t>
        <a:bodyPr/>
        <a:lstStyle/>
        <a:p>
          <a:endParaRPr lang="fr-CA"/>
        </a:p>
      </dgm:t>
    </dgm:pt>
    <dgm:pt modelId="{899C0BCD-F3F5-4720-959A-1C11AAF23FF8}">
      <dgm:prSet/>
      <dgm:spPr/>
      <dgm:t>
        <a:bodyPr/>
        <a:lstStyle/>
        <a:p>
          <a:r>
            <a:rPr lang="en-US" b="0" i="0" smtClean="0"/>
            <a:t>Create a repository of the microbial specimen</a:t>
          </a:r>
          <a:endParaRPr lang="fr-CA"/>
        </a:p>
      </dgm:t>
    </dgm:pt>
    <dgm:pt modelId="{7340968B-DA20-455C-BB0D-69041AAFA266}" type="parTrans" cxnId="{733A9C9F-7BC9-42D5-9A16-7DCFCD269F3B}">
      <dgm:prSet/>
      <dgm:spPr/>
      <dgm:t>
        <a:bodyPr/>
        <a:lstStyle/>
        <a:p>
          <a:endParaRPr lang="fr-CA"/>
        </a:p>
      </dgm:t>
    </dgm:pt>
    <dgm:pt modelId="{431FAE8A-1500-408D-92FD-E2AFE59B954C}" type="sibTrans" cxnId="{733A9C9F-7BC9-42D5-9A16-7DCFCD269F3B}">
      <dgm:prSet/>
      <dgm:spPr/>
      <dgm:t>
        <a:bodyPr/>
        <a:lstStyle/>
        <a:p>
          <a:endParaRPr lang="fr-CA"/>
        </a:p>
      </dgm:t>
    </dgm:pt>
    <dgm:pt modelId="{C33122B3-8468-4DAE-BBD0-633FA2AEE647}">
      <dgm:prSet/>
      <dgm:spPr/>
      <dgm:t>
        <a:bodyPr/>
        <a:lstStyle/>
        <a:p>
          <a:r>
            <a:rPr lang="en-US" b="0" i="0" smtClean="0"/>
            <a:t>Create fecal pills derived from the repository</a:t>
          </a:r>
          <a:endParaRPr lang="fr-CA"/>
        </a:p>
      </dgm:t>
    </dgm:pt>
    <dgm:pt modelId="{D0B3E17B-6A77-4457-96F7-9306B143B461}" type="parTrans" cxnId="{5B5E878B-1755-4533-87F6-3E9EB299C824}">
      <dgm:prSet/>
      <dgm:spPr/>
      <dgm:t>
        <a:bodyPr/>
        <a:lstStyle/>
        <a:p>
          <a:endParaRPr lang="fr-CA"/>
        </a:p>
      </dgm:t>
    </dgm:pt>
    <dgm:pt modelId="{977D3D70-5B9C-468D-A20C-400953AE3FD5}" type="sibTrans" cxnId="{5B5E878B-1755-4533-87F6-3E9EB299C824}">
      <dgm:prSet/>
      <dgm:spPr/>
      <dgm:t>
        <a:bodyPr/>
        <a:lstStyle/>
        <a:p>
          <a:endParaRPr lang="fr-CA"/>
        </a:p>
      </dgm:t>
    </dgm:pt>
    <dgm:pt modelId="{7D23CD66-8864-460D-B9CE-BB915B3B61C5}">
      <dgm:prSet/>
      <dgm:spPr/>
      <dgm:t>
        <a:bodyPr/>
        <a:lstStyle/>
        <a:p>
          <a:r>
            <a:rPr lang="fr-CA" b="0" i="0" smtClean="0"/>
            <a:t>Identify bacteria that secrete antimicrobial peptides, bacteriocins</a:t>
          </a:r>
          <a:endParaRPr lang="fr-CA"/>
        </a:p>
      </dgm:t>
    </dgm:pt>
    <dgm:pt modelId="{8B2E7B00-C7DD-4D24-94A4-7FC95F6D396F}" type="parTrans" cxnId="{402FB6CE-689A-4E6C-83D2-23B761C60BD8}">
      <dgm:prSet/>
      <dgm:spPr/>
      <dgm:t>
        <a:bodyPr/>
        <a:lstStyle/>
        <a:p>
          <a:endParaRPr lang="fr-CA"/>
        </a:p>
      </dgm:t>
    </dgm:pt>
    <dgm:pt modelId="{0B1EA5C2-05EE-49E5-AF5C-C467606380D0}" type="sibTrans" cxnId="{402FB6CE-689A-4E6C-83D2-23B761C60BD8}">
      <dgm:prSet/>
      <dgm:spPr/>
      <dgm:t>
        <a:bodyPr/>
        <a:lstStyle/>
        <a:p>
          <a:endParaRPr lang="fr-CA"/>
        </a:p>
      </dgm:t>
    </dgm:pt>
    <dgm:pt modelId="{88FC9392-5A48-491A-B1CD-62A069A8F46A}">
      <dgm:prSet/>
      <dgm:spPr/>
      <dgm:t>
        <a:bodyPr/>
        <a:lstStyle/>
        <a:p>
          <a:r>
            <a:rPr lang="en-US" b="0" i="0" smtClean="0"/>
            <a:t>Identify the gene producing the bacteriocin</a:t>
          </a:r>
          <a:endParaRPr lang="fr-CA"/>
        </a:p>
      </dgm:t>
    </dgm:pt>
    <dgm:pt modelId="{A6C97241-37E9-4525-B604-60D1A6A5AF2B}" type="parTrans" cxnId="{E3CD964E-B0D5-40D4-A3E7-9A636A74CA05}">
      <dgm:prSet/>
      <dgm:spPr/>
      <dgm:t>
        <a:bodyPr/>
        <a:lstStyle/>
        <a:p>
          <a:endParaRPr lang="fr-CA"/>
        </a:p>
      </dgm:t>
    </dgm:pt>
    <dgm:pt modelId="{E0B8B9B1-D250-4506-858B-3A8D610EF8EC}" type="sibTrans" cxnId="{E3CD964E-B0D5-40D4-A3E7-9A636A74CA05}">
      <dgm:prSet/>
      <dgm:spPr/>
      <dgm:t>
        <a:bodyPr/>
        <a:lstStyle/>
        <a:p>
          <a:endParaRPr lang="fr-CA"/>
        </a:p>
      </dgm:t>
    </dgm:pt>
    <dgm:pt modelId="{94F452B4-C094-4217-A910-1C2B963DC6D2}">
      <dgm:prSet/>
      <dgm:spPr/>
      <dgm:t>
        <a:bodyPr/>
        <a:lstStyle/>
        <a:p>
          <a:r>
            <a:rPr lang="en-US" b="0" i="0" smtClean="0"/>
            <a:t>Clone the gene in a recipient  probiotic bacterium</a:t>
          </a:r>
          <a:endParaRPr lang="fr-CA"/>
        </a:p>
      </dgm:t>
    </dgm:pt>
    <dgm:pt modelId="{24E57071-99CD-40CB-8284-875EF39D4647}" type="parTrans" cxnId="{ACCB1612-B455-46FB-AC80-2E53A853EB44}">
      <dgm:prSet/>
      <dgm:spPr/>
      <dgm:t>
        <a:bodyPr/>
        <a:lstStyle/>
        <a:p>
          <a:endParaRPr lang="fr-CA"/>
        </a:p>
      </dgm:t>
    </dgm:pt>
    <dgm:pt modelId="{25172CB1-E86F-47D3-AE25-EBD87CAA7997}" type="sibTrans" cxnId="{ACCB1612-B455-46FB-AC80-2E53A853EB44}">
      <dgm:prSet/>
      <dgm:spPr/>
      <dgm:t>
        <a:bodyPr/>
        <a:lstStyle/>
        <a:p>
          <a:endParaRPr lang="fr-CA"/>
        </a:p>
      </dgm:t>
    </dgm:pt>
    <dgm:pt modelId="{8C087D23-A9F1-4D79-9691-063F4ECE41F9}">
      <dgm:prSet/>
      <dgm:spPr/>
      <dgm:t>
        <a:bodyPr/>
        <a:lstStyle/>
        <a:p>
          <a:r>
            <a:rPr lang="en-US" b="0" i="0" smtClean="0"/>
            <a:t>Enrich the fecal pills with the probiotic bacteriocin-producing bacterium</a:t>
          </a:r>
          <a:endParaRPr lang="fr-CA"/>
        </a:p>
      </dgm:t>
    </dgm:pt>
    <dgm:pt modelId="{723BE786-9D0D-4E4C-B0E7-2FC829DAD3BF}" type="parTrans" cxnId="{DDB66F3A-E2D8-413B-98AD-1EDB6DA37E8A}">
      <dgm:prSet/>
      <dgm:spPr/>
      <dgm:t>
        <a:bodyPr/>
        <a:lstStyle/>
        <a:p>
          <a:endParaRPr lang="fr-CA"/>
        </a:p>
      </dgm:t>
    </dgm:pt>
    <dgm:pt modelId="{1DBBBD7F-3134-4E97-B5BD-2FAB60288033}" type="sibTrans" cxnId="{DDB66F3A-E2D8-413B-98AD-1EDB6DA37E8A}">
      <dgm:prSet/>
      <dgm:spPr/>
      <dgm:t>
        <a:bodyPr/>
        <a:lstStyle/>
        <a:p>
          <a:endParaRPr lang="fr-CA"/>
        </a:p>
      </dgm:t>
    </dgm:pt>
    <dgm:pt modelId="{4E79C46F-0916-4FDA-862A-DA2F1E632FB8}" type="pres">
      <dgm:prSet presAssocID="{21125722-FEAF-441F-96FC-107C090E7E66}" presName="linearFlow" presStyleCnt="0">
        <dgm:presLayoutVars>
          <dgm:dir/>
          <dgm:animLvl val="lvl"/>
          <dgm:resizeHandles val="exact"/>
        </dgm:presLayoutVars>
      </dgm:prSet>
      <dgm:spPr/>
      <dgm:t>
        <a:bodyPr/>
        <a:lstStyle/>
        <a:p>
          <a:endParaRPr lang="fr-CA"/>
        </a:p>
      </dgm:t>
    </dgm:pt>
    <dgm:pt modelId="{965BDE70-DE0E-4353-859D-99F2164FA873}" type="pres">
      <dgm:prSet presAssocID="{7DD869A2-FFAA-4729-9C0D-4C4F5DFF920C}" presName="composite" presStyleCnt="0"/>
      <dgm:spPr/>
    </dgm:pt>
    <dgm:pt modelId="{E98652A3-BBB8-4E04-819E-12CF756DFC2E}" type="pres">
      <dgm:prSet presAssocID="{7DD869A2-FFAA-4729-9C0D-4C4F5DFF920C}" presName="parentText" presStyleLbl="alignNode1" presStyleIdx="0" presStyleCnt="7">
        <dgm:presLayoutVars>
          <dgm:chMax val="1"/>
          <dgm:bulletEnabled val="1"/>
        </dgm:presLayoutVars>
      </dgm:prSet>
      <dgm:spPr/>
      <dgm:t>
        <a:bodyPr/>
        <a:lstStyle/>
        <a:p>
          <a:endParaRPr lang="fr-CA"/>
        </a:p>
      </dgm:t>
    </dgm:pt>
    <dgm:pt modelId="{427A1C00-915F-46D7-AAC2-05F5197D6CDF}" type="pres">
      <dgm:prSet presAssocID="{7DD869A2-FFAA-4729-9C0D-4C4F5DFF920C}" presName="descendantText" presStyleLbl="alignAcc1" presStyleIdx="0" presStyleCnt="7" custScaleY="106402">
        <dgm:presLayoutVars>
          <dgm:bulletEnabled val="1"/>
        </dgm:presLayoutVars>
      </dgm:prSet>
      <dgm:spPr/>
      <dgm:t>
        <a:bodyPr/>
        <a:lstStyle/>
        <a:p>
          <a:endParaRPr lang="fr-CA"/>
        </a:p>
      </dgm:t>
    </dgm:pt>
    <dgm:pt modelId="{ACE0BBCF-D71F-4660-9219-A9A12620C912}" type="pres">
      <dgm:prSet presAssocID="{C7E23B47-C241-4DB8-AE7B-B5ACC4590135}" presName="sp" presStyleCnt="0"/>
      <dgm:spPr/>
    </dgm:pt>
    <dgm:pt modelId="{F8411EA2-8ADA-461F-AC28-7539D921819E}" type="pres">
      <dgm:prSet presAssocID="{5C6D52B6-0FA6-44C6-BE02-56569178F02C}" presName="composite" presStyleCnt="0"/>
      <dgm:spPr/>
    </dgm:pt>
    <dgm:pt modelId="{4BE8A743-EF84-4C6A-858F-ED83B2738C87}" type="pres">
      <dgm:prSet presAssocID="{5C6D52B6-0FA6-44C6-BE02-56569178F02C}" presName="parentText" presStyleLbl="alignNode1" presStyleIdx="1" presStyleCnt="7">
        <dgm:presLayoutVars>
          <dgm:chMax val="1"/>
          <dgm:bulletEnabled val="1"/>
        </dgm:presLayoutVars>
      </dgm:prSet>
      <dgm:spPr/>
      <dgm:t>
        <a:bodyPr/>
        <a:lstStyle/>
        <a:p>
          <a:endParaRPr lang="fr-CA"/>
        </a:p>
      </dgm:t>
    </dgm:pt>
    <dgm:pt modelId="{F2B1CE08-FEFF-4B6A-BD94-D7E3E1544EBF}" type="pres">
      <dgm:prSet presAssocID="{5C6D52B6-0FA6-44C6-BE02-56569178F02C}" presName="descendantText" presStyleLbl="alignAcc1" presStyleIdx="1" presStyleCnt="7">
        <dgm:presLayoutVars>
          <dgm:bulletEnabled val="1"/>
        </dgm:presLayoutVars>
      </dgm:prSet>
      <dgm:spPr/>
      <dgm:t>
        <a:bodyPr/>
        <a:lstStyle/>
        <a:p>
          <a:endParaRPr lang="fr-CA"/>
        </a:p>
      </dgm:t>
    </dgm:pt>
    <dgm:pt modelId="{B6ED0710-1AB4-42DC-B9C2-C194E92EF30A}" type="pres">
      <dgm:prSet presAssocID="{A432A875-046C-4453-A1BC-89AEADC436A3}" presName="sp" presStyleCnt="0"/>
      <dgm:spPr/>
    </dgm:pt>
    <dgm:pt modelId="{0C61EF42-6B21-4879-B9AC-D81D3598B1F3}" type="pres">
      <dgm:prSet presAssocID="{95B75DF8-9F53-41D0-AF6C-CACF59FBE368}" presName="composite" presStyleCnt="0"/>
      <dgm:spPr/>
    </dgm:pt>
    <dgm:pt modelId="{5D8A9A74-CE66-4313-9B21-610F1320EC9A}" type="pres">
      <dgm:prSet presAssocID="{95B75DF8-9F53-41D0-AF6C-CACF59FBE368}" presName="parentText" presStyleLbl="alignNode1" presStyleIdx="2" presStyleCnt="7">
        <dgm:presLayoutVars>
          <dgm:chMax val="1"/>
          <dgm:bulletEnabled val="1"/>
        </dgm:presLayoutVars>
      </dgm:prSet>
      <dgm:spPr/>
      <dgm:t>
        <a:bodyPr/>
        <a:lstStyle/>
        <a:p>
          <a:endParaRPr lang="fr-CA"/>
        </a:p>
      </dgm:t>
    </dgm:pt>
    <dgm:pt modelId="{66BAC35B-8263-4857-A69B-C239E6C5E9D1}" type="pres">
      <dgm:prSet presAssocID="{95B75DF8-9F53-41D0-AF6C-CACF59FBE368}" presName="descendantText" presStyleLbl="alignAcc1" presStyleIdx="2" presStyleCnt="7">
        <dgm:presLayoutVars>
          <dgm:bulletEnabled val="1"/>
        </dgm:presLayoutVars>
      </dgm:prSet>
      <dgm:spPr/>
      <dgm:t>
        <a:bodyPr/>
        <a:lstStyle/>
        <a:p>
          <a:endParaRPr lang="fr-CA"/>
        </a:p>
      </dgm:t>
    </dgm:pt>
    <dgm:pt modelId="{A2492656-2A8E-4851-8DAB-63B33C81B7AE}" type="pres">
      <dgm:prSet presAssocID="{98F7890B-8577-4479-A79C-701CBC7E7FB8}" presName="sp" presStyleCnt="0"/>
      <dgm:spPr/>
    </dgm:pt>
    <dgm:pt modelId="{14FD8F8C-A41F-47C5-927E-69E7C5C4E3B1}" type="pres">
      <dgm:prSet presAssocID="{1E25B55D-2B4C-47D8-965B-255C246E1076}" presName="composite" presStyleCnt="0"/>
      <dgm:spPr/>
    </dgm:pt>
    <dgm:pt modelId="{0E8F6B5F-64EF-483B-8CE8-39A5BF07BF5F}" type="pres">
      <dgm:prSet presAssocID="{1E25B55D-2B4C-47D8-965B-255C246E1076}" presName="parentText" presStyleLbl="alignNode1" presStyleIdx="3" presStyleCnt="7" custLinFactNeighborX="0" custLinFactNeighborY="235">
        <dgm:presLayoutVars>
          <dgm:chMax val="1"/>
          <dgm:bulletEnabled val="1"/>
        </dgm:presLayoutVars>
      </dgm:prSet>
      <dgm:spPr/>
      <dgm:t>
        <a:bodyPr/>
        <a:lstStyle/>
        <a:p>
          <a:endParaRPr lang="fr-CA"/>
        </a:p>
      </dgm:t>
    </dgm:pt>
    <dgm:pt modelId="{ABD616F5-E85C-42A0-8B08-01174F49859C}" type="pres">
      <dgm:prSet presAssocID="{1E25B55D-2B4C-47D8-965B-255C246E1076}" presName="descendantText" presStyleLbl="alignAcc1" presStyleIdx="3" presStyleCnt="7">
        <dgm:presLayoutVars>
          <dgm:bulletEnabled val="1"/>
        </dgm:presLayoutVars>
      </dgm:prSet>
      <dgm:spPr/>
      <dgm:t>
        <a:bodyPr/>
        <a:lstStyle/>
        <a:p>
          <a:endParaRPr lang="fr-CA"/>
        </a:p>
      </dgm:t>
    </dgm:pt>
    <dgm:pt modelId="{025CEBEA-901D-4487-8A74-35CFE5B59669}" type="pres">
      <dgm:prSet presAssocID="{97E73BC5-967D-497C-A08B-BB498D949971}" presName="sp" presStyleCnt="0"/>
      <dgm:spPr/>
    </dgm:pt>
    <dgm:pt modelId="{B2F05509-185B-4FCD-AADA-F9ECE06AD2EB}" type="pres">
      <dgm:prSet presAssocID="{86044326-504C-4FE4-8AE3-A8629DE394B2}" presName="composite" presStyleCnt="0"/>
      <dgm:spPr/>
    </dgm:pt>
    <dgm:pt modelId="{F326451B-4C48-4371-AB63-AE41D95FB1F7}" type="pres">
      <dgm:prSet presAssocID="{86044326-504C-4FE4-8AE3-A8629DE394B2}" presName="parentText" presStyleLbl="alignNode1" presStyleIdx="4" presStyleCnt="7">
        <dgm:presLayoutVars>
          <dgm:chMax val="1"/>
          <dgm:bulletEnabled val="1"/>
        </dgm:presLayoutVars>
      </dgm:prSet>
      <dgm:spPr/>
      <dgm:t>
        <a:bodyPr/>
        <a:lstStyle/>
        <a:p>
          <a:endParaRPr lang="fr-CA"/>
        </a:p>
      </dgm:t>
    </dgm:pt>
    <dgm:pt modelId="{D6EF6A37-8A4E-4BE8-9571-1A19F233CB3B}" type="pres">
      <dgm:prSet presAssocID="{86044326-504C-4FE4-8AE3-A8629DE394B2}" presName="descendantText" presStyleLbl="alignAcc1" presStyleIdx="4" presStyleCnt="7">
        <dgm:presLayoutVars>
          <dgm:bulletEnabled val="1"/>
        </dgm:presLayoutVars>
      </dgm:prSet>
      <dgm:spPr/>
      <dgm:t>
        <a:bodyPr/>
        <a:lstStyle/>
        <a:p>
          <a:endParaRPr lang="fr-CA"/>
        </a:p>
      </dgm:t>
    </dgm:pt>
    <dgm:pt modelId="{62585F63-4607-445F-9FCF-5320E3FD2864}" type="pres">
      <dgm:prSet presAssocID="{43FE2B66-3744-4D0B-8512-8B18D9F33B02}" presName="sp" presStyleCnt="0"/>
      <dgm:spPr/>
    </dgm:pt>
    <dgm:pt modelId="{B3FEB5D3-C9E5-418E-B44A-3B9B1EC2B046}" type="pres">
      <dgm:prSet presAssocID="{046CE274-5FB0-4F7E-9C61-3EB5BAEFA72C}" presName="composite" presStyleCnt="0"/>
      <dgm:spPr/>
    </dgm:pt>
    <dgm:pt modelId="{90A992D9-C205-4487-9077-9DD9A79231AC}" type="pres">
      <dgm:prSet presAssocID="{046CE274-5FB0-4F7E-9C61-3EB5BAEFA72C}" presName="parentText" presStyleLbl="alignNode1" presStyleIdx="5" presStyleCnt="7">
        <dgm:presLayoutVars>
          <dgm:chMax val="1"/>
          <dgm:bulletEnabled val="1"/>
        </dgm:presLayoutVars>
      </dgm:prSet>
      <dgm:spPr/>
      <dgm:t>
        <a:bodyPr/>
        <a:lstStyle/>
        <a:p>
          <a:endParaRPr lang="fr-CA"/>
        </a:p>
      </dgm:t>
    </dgm:pt>
    <dgm:pt modelId="{BDEC776E-AB95-47E3-BBB2-3A2F9949AAA9}" type="pres">
      <dgm:prSet presAssocID="{046CE274-5FB0-4F7E-9C61-3EB5BAEFA72C}" presName="descendantText" presStyleLbl="alignAcc1" presStyleIdx="5" presStyleCnt="7">
        <dgm:presLayoutVars>
          <dgm:bulletEnabled val="1"/>
        </dgm:presLayoutVars>
      </dgm:prSet>
      <dgm:spPr/>
      <dgm:t>
        <a:bodyPr/>
        <a:lstStyle/>
        <a:p>
          <a:endParaRPr lang="fr-CA"/>
        </a:p>
      </dgm:t>
    </dgm:pt>
    <dgm:pt modelId="{5EB36DFC-885E-42A2-9DCC-71F0B0306345}" type="pres">
      <dgm:prSet presAssocID="{C4E64780-4780-4220-B8DE-449587D565B4}" presName="sp" presStyleCnt="0"/>
      <dgm:spPr/>
    </dgm:pt>
    <dgm:pt modelId="{093DB60F-D735-435A-92DE-5C1DFFF9CF30}" type="pres">
      <dgm:prSet presAssocID="{FC8CD2C8-82C3-4943-BDDF-FE8461EA9C22}" presName="composite" presStyleCnt="0"/>
      <dgm:spPr/>
    </dgm:pt>
    <dgm:pt modelId="{120FD454-C0BF-4606-8121-51EDFC5C334A}" type="pres">
      <dgm:prSet presAssocID="{FC8CD2C8-82C3-4943-BDDF-FE8461EA9C22}" presName="parentText" presStyleLbl="alignNode1" presStyleIdx="6" presStyleCnt="7">
        <dgm:presLayoutVars>
          <dgm:chMax val="1"/>
          <dgm:bulletEnabled val="1"/>
        </dgm:presLayoutVars>
      </dgm:prSet>
      <dgm:spPr/>
      <dgm:t>
        <a:bodyPr/>
        <a:lstStyle/>
        <a:p>
          <a:endParaRPr lang="fr-CA"/>
        </a:p>
      </dgm:t>
    </dgm:pt>
    <dgm:pt modelId="{6C48390D-0557-4D1D-9DE7-924EB7B43DF4}" type="pres">
      <dgm:prSet presAssocID="{FC8CD2C8-82C3-4943-BDDF-FE8461EA9C22}" presName="descendantText" presStyleLbl="alignAcc1" presStyleIdx="6" presStyleCnt="7">
        <dgm:presLayoutVars>
          <dgm:bulletEnabled val="1"/>
        </dgm:presLayoutVars>
      </dgm:prSet>
      <dgm:spPr/>
      <dgm:t>
        <a:bodyPr/>
        <a:lstStyle/>
        <a:p>
          <a:endParaRPr lang="fr-CA"/>
        </a:p>
      </dgm:t>
    </dgm:pt>
  </dgm:ptLst>
  <dgm:cxnLst>
    <dgm:cxn modelId="{275948A4-CB4F-4BAF-BCEF-57BF21C64C7E}" type="presOf" srcId="{88FC9392-5A48-491A-B1CD-62A069A8F46A}" destId="{D6EF6A37-8A4E-4BE8-9571-1A19F233CB3B}" srcOrd="0" destOrd="0" presId="urn:microsoft.com/office/officeart/2005/8/layout/chevron2"/>
    <dgm:cxn modelId="{079B5A05-DBBD-438B-ABEB-FE1185BA3189}" type="presOf" srcId="{FC8CD2C8-82C3-4943-BDDF-FE8461EA9C22}" destId="{120FD454-C0BF-4606-8121-51EDFC5C334A}" srcOrd="0" destOrd="0" presId="urn:microsoft.com/office/officeart/2005/8/layout/chevron2"/>
    <dgm:cxn modelId="{4A62094D-7A4B-41BC-8A43-1DE6DA2DEC3B}" type="presOf" srcId="{7D23CD66-8864-460D-B9CE-BB915B3B61C5}" destId="{ABD616F5-E85C-42A0-8B08-01174F49859C}" srcOrd="0" destOrd="0" presId="urn:microsoft.com/office/officeart/2005/8/layout/chevron2"/>
    <dgm:cxn modelId="{1DEB5D34-A07B-47A8-AF91-2684F2DCD328}" srcId="{21125722-FEAF-441F-96FC-107C090E7E66}" destId="{FC8CD2C8-82C3-4943-BDDF-FE8461EA9C22}" srcOrd="6" destOrd="0" parTransId="{6CF86543-1A41-4DAB-873E-166EE9A53C52}" sibTransId="{5CAECA13-CD4C-42EF-B09E-6A6E6AF5C447}"/>
    <dgm:cxn modelId="{B7FB46C2-C0F4-42F9-92FD-20C6F69C2753}" srcId="{21125722-FEAF-441F-96FC-107C090E7E66}" destId="{7DD869A2-FFAA-4729-9C0D-4C4F5DFF920C}" srcOrd="0" destOrd="0" parTransId="{6E8016D2-A0DC-4731-ADD5-DB62BBD5CD71}" sibTransId="{C7E23B47-C241-4DB8-AE7B-B5ACC4590135}"/>
    <dgm:cxn modelId="{5B5E878B-1755-4533-87F6-3E9EB299C824}" srcId="{95B75DF8-9F53-41D0-AF6C-CACF59FBE368}" destId="{C33122B3-8468-4DAE-BBD0-633FA2AEE647}" srcOrd="0" destOrd="0" parTransId="{D0B3E17B-6A77-4457-96F7-9306B143B461}" sibTransId="{977D3D70-5B9C-468D-A20C-400953AE3FD5}"/>
    <dgm:cxn modelId="{626BC69F-44FF-456F-952F-D423D9C07312}" srcId="{21125722-FEAF-441F-96FC-107C090E7E66}" destId="{95B75DF8-9F53-41D0-AF6C-CACF59FBE368}" srcOrd="2" destOrd="0" parTransId="{FD3A90A4-1853-4747-A3D0-F77021460D8E}" sibTransId="{98F7890B-8577-4479-A79C-701CBC7E7FB8}"/>
    <dgm:cxn modelId="{1C7505BC-E24C-4115-9DC1-79634A492B0F}" type="presOf" srcId="{1E25B55D-2B4C-47D8-965B-255C246E1076}" destId="{0E8F6B5F-64EF-483B-8CE8-39A5BF07BF5F}" srcOrd="0" destOrd="0" presId="urn:microsoft.com/office/officeart/2005/8/layout/chevron2"/>
    <dgm:cxn modelId="{ACCB1612-B455-46FB-AC80-2E53A853EB44}" srcId="{046CE274-5FB0-4F7E-9C61-3EB5BAEFA72C}" destId="{94F452B4-C094-4217-A910-1C2B963DC6D2}" srcOrd="0" destOrd="0" parTransId="{24E57071-99CD-40CB-8284-875EF39D4647}" sibTransId="{25172CB1-E86F-47D3-AE25-EBD87CAA7997}"/>
    <dgm:cxn modelId="{3E0D4430-22EE-40C9-9C00-223274BAB41C}" type="presOf" srcId="{262B75B2-FFE1-4B2B-91E1-9440DC3C9D8D}" destId="{427A1C00-915F-46D7-AAC2-05F5197D6CDF}" srcOrd="0" destOrd="0" presId="urn:microsoft.com/office/officeart/2005/8/layout/chevron2"/>
    <dgm:cxn modelId="{E3CD964E-B0D5-40D4-A3E7-9A636A74CA05}" srcId="{86044326-504C-4FE4-8AE3-A8629DE394B2}" destId="{88FC9392-5A48-491A-B1CD-62A069A8F46A}" srcOrd="0" destOrd="0" parTransId="{A6C97241-37E9-4525-B604-60D1A6A5AF2B}" sibTransId="{E0B8B9B1-D250-4506-858B-3A8D610EF8EC}"/>
    <dgm:cxn modelId="{78DACC17-BB5A-46AA-87C0-3E5059209EB3}" type="presOf" srcId="{94F452B4-C094-4217-A910-1C2B963DC6D2}" destId="{BDEC776E-AB95-47E3-BBB2-3A2F9949AAA9}" srcOrd="0" destOrd="0" presId="urn:microsoft.com/office/officeart/2005/8/layout/chevron2"/>
    <dgm:cxn modelId="{F4E1D94F-BEE9-4DCA-96C0-AC27708FD53C}" srcId="{21125722-FEAF-441F-96FC-107C090E7E66}" destId="{1E25B55D-2B4C-47D8-965B-255C246E1076}" srcOrd="3" destOrd="0" parTransId="{27C37B98-2841-4CC1-B57B-0468FC8402DA}" sibTransId="{97E73BC5-967D-497C-A08B-BB498D949971}"/>
    <dgm:cxn modelId="{108EDF05-AB90-4D2E-ABF2-4281C2F3B712}" type="presOf" srcId="{8C087D23-A9F1-4D79-9691-063F4ECE41F9}" destId="{6C48390D-0557-4D1D-9DE7-924EB7B43DF4}" srcOrd="0" destOrd="0" presId="urn:microsoft.com/office/officeart/2005/8/layout/chevron2"/>
    <dgm:cxn modelId="{FADB9B24-3308-415F-9FE9-D692E6979174}" type="presOf" srcId="{7DD869A2-FFAA-4729-9C0D-4C4F5DFF920C}" destId="{E98652A3-BBB8-4E04-819E-12CF756DFC2E}" srcOrd="0" destOrd="0" presId="urn:microsoft.com/office/officeart/2005/8/layout/chevron2"/>
    <dgm:cxn modelId="{6838B716-D1E9-4554-AE2C-5EE06AC726E2}" type="presOf" srcId="{95B75DF8-9F53-41D0-AF6C-CACF59FBE368}" destId="{5D8A9A74-CE66-4313-9B21-610F1320EC9A}" srcOrd="0" destOrd="0" presId="urn:microsoft.com/office/officeart/2005/8/layout/chevron2"/>
    <dgm:cxn modelId="{402FB6CE-689A-4E6C-83D2-23B761C60BD8}" srcId="{1E25B55D-2B4C-47D8-965B-255C246E1076}" destId="{7D23CD66-8864-460D-B9CE-BB915B3B61C5}" srcOrd="0" destOrd="0" parTransId="{8B2E7B00-C7DD-4D24-94A4-7FC95F6D396F}" sibTransId="{0B1EA5C2-05EE-49E5-AF5C-C467606380D0}"/>
    <dgm:cxn modelId="{7E877890-1F84-4A82-B254-2691D60D2AD6}" srcId="{21125722-FEAF-441F-96FC-107C090E7E66}" destId="{86044326-504C-4FE4-8AE3-A8629DE394B2}" srcOrd="4" destOrd="0" parTransId="{4246AD69-0BAF-40FA-A117-C20252BA8659}" sibTransId="{43FE2B66-3744-4D0B-8512-8B18D9F33B02}"/>
    <dgm:cxn modelId="{F47C39DB-709E-4F1A-ACBD-B853AC64ECCA}" type="presOf" srcId="{899C0BCD-F3F5-4720-959A-1C11AAF23FF8}" destId="{F2B1CE08-FEFF-4B6A-BD94-D7E3E1544EBF}" srcOrd="0" destOrd="0" presId="urn:microsoft.com/office/officeart/2005/8/layout/chevron2"/>
    <dgm:cxn modelId="{65589E02-7D7E-46A1-93BF-CBD7C7A7A024}" type="presOf" srcId="{5C6D52B6-0FA6-44C6-BE02-56569178F02C}" destId="{4BE8A743-EF84-4C6A-858F-ED83B2738C87}" srcOrd="0" destOrd="0" presId="urn:microsoft.com/office/officeart/2005/8/layout/chevron2"/>
    <dgm:cxn modelId="{733A9C9F-7BC9-42D5-9A16-7DCFCD269F3B}" srcId="{5C6D52B6-0FA6-44C6-BE02-56569178F02C}" destId="{899C0BCD-F3F5-4720-959A-1C11AAF23FF8}" srcOrd="0" destOrd="0" parTransId="{7340968B-DA20-455C-BB0D-69041AAFA266}" sibTransId="{431FAE8A-1500-408D-92FD-E2AFE59B954C}"/>
    <dgm:cxn modelId="{D01A8B49-22FF-49D0-BD71-CFD64E2FB2F4}" type="presOf" srcId="{C33122B3-8468-4DAE-BBD0-633FA2AEE647}" destId="{66BAC35B-8263-4857-A69B-C239E6C5E9D1}" srcOrd="0" destOrd="0" presId="urn:microsoft.com/office/officeart/2005/8/layout/chevron2"/>
    <dgm:cxn modelId="{F46BE797-752C-46B7-9C6F-4D3EBF130546}" srcId="{21125722-FEAF-441F-96FC-107C090E7E66}" destId="{5C6D52B6-0FA6-44C6-BE02-56569178F02C}" srcOrd="1" destOrd="0" parTransId="{564098BB-93F4-41EC-A149-0198A6973FFB}" sibTransId="{A432A875-046C-4453-A1BC-89AEADC436A3}"/>
    <dgm:cxn modelId="{2FFFEE42-BD98-4D99-862C-5BF110124CCF}" srcId="{7DD869A2-FFAA-4729-9C0D-4C4F5DFF920C}" destId="{262B75B2-FFE1-4B2B-91E1-9440DC3C9D8D}" srcOrd="0" destOrd="0" parTransId="{4E95FA6F-C793-409A-BD75-AB050F284A03}" sibTransId="{EA11D455-261B-4155-A205-D5CE0D5DF551}"/>
    <dgm:cxn modelId="{5F97807B-25D0-4CE5-B70B-E49BF678EA9C}" type="presOf" srcId="{21125722-FEAF-441F-96FC-107C090E7E66}" destId="{4E79C46F-0916-4FDA-862A-DA2F1E632FB8}" srcOrd="0" destOrd="0" presId="urn:microsoft.com/office/officeart/2005/8/layout/chevron2"/>
    <dgm:cxn modelId="{DDB66F3A-E2D8-413B-98AD-1EDB6DA37E8A}" srcId="{FC8CD2C8-82C3-4943-BDDF-FE8461EA9C22}" destId="{8C087D23-A9F1-4D79-9691-063F4ECE41F9}" srcOrd="0" destOrd="0" parTransId="{723BE786-9D0D-4E4C-B0E7-2FC829DAD3BF}" sibTransId="{1DBBBD7F-3134-4E97-B5BD-2FAB60288033}"/>
    <dgm:cxn modelId="{D9304A9E-6B0D-47CF-B75B-B4617FA538F1}" type="presOf" srcId="{046CE274-5FB0-4F7E-9C61-3EB5BAEFA72C}" destId="{90A992D9-C205-4487-9077-9DD9A79231AC}" srcOrd="0" destOrd="0" presId="urn:microsoft.com/office/officeart/2005/8/layout/chevron2"/>
    <dgm:cxn modelId="{19E32DAF-B44D-443E-B9AC-F56C5F9C5F5D}" srcId="{21125722-FEAF-441F-96FC-107C090E7E66}" destId="{046CE274-5FB0-4F7E-9C61-3EB5BAEFA72C}" srcOrd="5" destOrd="0" parTransId="{89D8F95F-E318-4F55-B309-DC5DC20F53F7}" sibTransId="{C4E64780-4780-4220-B8DE-449587D565B4}"/>
    <dgm:cxn modelId="{3C28B577-D644-450D-970E-F4100C3538F7}" type="presOf" srcId="{86044326-504C-4FE4-8AE3-A8629DE394B2}" destId="{F326451B-4C48-4371-AB63-AE41D95FB1F7}" srcOrd="0" destOrd="0" presId="urn:microsoft.com/office/officeart/2005/8/layout/chevron2"/>
    <dgm:cxn modelId="{3638C668-1064-434E-9C89-DC4C085B1A39}" type="presParOf" srcId="{4E79C46F-0916-4FDA-862A-DA2F1E632FB8}" destId="{965BDE70-DE0E-4353-859D-99F2164FA873}" srcOrd="0" destOrd="0" presId="urn:microsoft.com/office/officeart/2005/8/layout/chevron2"/>
    <dgm:cxn modelId="{4711CC72-B6CB-4F9E-80DA-21AFDA5E250C}" type="presParOf" srcId="{965BDE70-DE0E-4353-859D-99F2164FA873}" destId="{E98652A3-BBB8-4E04-819E-12CF756DFC2E}" srcOrd="0" destOrd="0" presId="urn:microsoft.com/office/officeart/2005/8/layout/chevron2"/>
    <dgm:cxn modelId="{345CC02F-7DC2-4142-92B3-DFD7917C071F}" type="presParOf" srcId="{965BDE70-DE0E-4353-859D-99F2164FA873}" destId="{427A1C00-915F-46D7-AAC2-05F5197D6CDF}" srcOrd="1" destOrd="0" presId="urn:microsoft.com/office/officeart/2005/8/layout/chevron2"/>
    <dgm:cxn modelId="{31AB9A6B-9CC6-4597-9A8F-284C72D8B76B}" type="presParOf" srcId="{4E79C46F-0916-4FDA-862A-DA2F1E632FB8}" destId="{ACE0BBCF-D71F-4660-9219-A9A12620C912}" srcOrd="1" destOrd="0" presId="urn:microsoft.com/office/officeart/2005/8/layout/chevron2"/>
    <dgm:cxn modelId="{57749AD9-B91E-4B3D-BA0F-9742898873D5}" type="presParOf" srcId="{4E79C46F-0916-4FDA-862A-DA2F1E632FB8}" destId="{F8411EA2-8ADA-461F-AC28-7539D921819E}" srcOrd="2" destOrd="0" presId="urn:microsoft.com/office/officeart/2005/8/layout/chevron2"/>
    <dgm:cxn modelId="{EDA984AF-7C64-4722-BD28-7281D8BD7E3E}" type="presParOf" srcId="{F8411EA2-8ADA-461F-AC28-7539D921819E}" destId="{4BE8A743-EF84-4C6A-858F-ED83B2738C87}" srcOrd="0" destOrd="0" presId="urn:microsoft.com/office/officeart/2005/8/layout/chevron2"/>
    <dgm:cxn modelId="{EA27245C-8263-41AC-AFD6-98DF2720ADE7}" type="presParOf" srcId="{F8411EA2-8ADA-461F-AC28-7539D921819E}" destId="{F2B1CE08-FEFF-4B6A-BD94-D7E3E1544EBF}" srcOrd="1" destOrd="0" presId="urn:microsoft.com/office/officeart/2005/8/layout/chevron2"/>
    <dgm:cxn modelId="{DDBBF4F0-6DCF-4FAA-AD9E-2FC5479FF26D}" type="presParOf" srcId="{4E79C46F-0916-4FDA-862A-DA2F1E632FB8}" destId="{B6ED0710-1AB4-42DC-B9C2-C194E92EF30A}" srcOrd="3" destOrd="0" presId="urn:microsoft.com/office/officeart/2005/8/layout/chevron2"/>
    <dgm:cxn modelId="{EA5242DF-B8C7-434C-9C76-87EFF4F4FAB9}" type="presParOf" srcId="{4E79C46F-0916-4FDA-862A-DA2F1E632FB8}" destId="{0C61EF42-6B21-4879-B9AC-D81D3598B1F3}" srcOrd="4" destOrd="0" presId="urn:microsoft.com/office/officeart/2005/8/layout/chevron2"/>
    <dgm:cxn modelId="{25CBC69D-0C07-48BC-81DD-3A3704562DAF}" type="presParOf" srcId="{0C61EF42-6B21-4879-B9AC-D81D3598B1F3}" destId="{5D8A9A74-CE66-4313-9B21-610F1320EC9A}" srcOrd="0" destOrd="0" presId="urn:microsoft.com/office/officeart/2005/8/layout/chevron2"/>
    <dgm:cxn modelId="{F605DF00-5965-4519-B57D-74C78E71063D}" type="presParOf" srcId="{0C61EF42-6B21-4879-B9AC-D81D3598B1F3}" destId="{66BAC35B-8263-4857-A69B-C239E6C5E9D1}" srcOrd="1" destOrd="0" presId="urn:microsoft.com/office/officeart/2005/8/layout/chevron2"/>
    <dgm:cxn modelId="{638FC2E8-F3DF-45F2-9202-EEFC53AB912E}" type="presParOf" srcId="{4E79C46F-0916-4FDA-862A-DA2F1E632FB8}" destId="{A2492656-2A8E-4851-8DAB-63B33C81B7AE}" srcOrd="5" destOrd="0" presId="urn:microsoft.com/office/officeart/2005/8/layout/chevron2"/>
    <dgm:cxn modelId="{454D110F-A398-4E3B-BE1F-3DA01009D1B3}" type="presParOf" srcId="{4E79C46F-0916-4FDA-862A-DA2F1E632FB8}" destId="{14FD8F8C-A41F-47C5-927E-69E7C5C4E3B1}" srcOrd="6" destOrd="0" presId="urn:microsoft.com/office/officeart/2005/8/layout/chevron2"/>
    <dgm:cxn modelId="{1E098C3F-A109-4578-BDF1-BA416F5DBC59}" type="presParOf" srcId="{14FD8F8C-A41F-47C5-927E-69E7C5C4E3B1}" destId="{0E8F6B5F-64EF-483B-8CE8-39A5BF07BF5F}" srcOrd="0" destOrd="0" presId="urn:microsoft.com/office/officeart/2005/8/layout/chevron2"/>
    <dgm:cxn modelId="{7F3CE2F7-59E3-4FF5-8649-94B5C89F9818}" type="presParOf" srcId="{14FD8F8C-A41F-47C5-927E-69E7C5C4E3B1}" destId="{ABD616F5-E85C-42A0-8B08-01174F49859C}" srcOrd="1" destOrd="0" presId="urn:microsoft.com/office/officeart/2005/8/layout/chevron2"/>
    <dgm:cxn modelId="{CE37FF86-4CFD-4CB9-8EE7-EB1961E91F35}" type="presParOf" srcId="{4E79C46F-0916-4FDA-862A-DA2F1E632FB8}" destId="{025CEBEA-901D-4487-8A74-35CFE5B59669}" srcOrd="7" destOrd="0" presId="urn:microsoft.com/office/officeart/2005/8/layout/chevron2"/>
    <dgm:cxn modelId="{92E90A4D-1421-4ACE-B604-16D00F30171B}" type="presParOf" srcId="{4E79C46F-0916-4FDA-862A-DA2F1E632FB8}" destId="{B2F05509-185B-4FCD-AADA-F9ECE06AD2EB}" srcOrd="8" destOrd="0" presId="urn:microsoft.com/office/officeart/2005/8/layout/chevron2"/>
    <dgm:cxn modelId="{B433B541-BD09-4C69-98F2-E9BE0DD7DDCD}" type="presParOf" srcId="{B2F05509-185B-4FCD-AADA-F9ECE06AD2EB}" destId="{F326451B-4C48-4371-AB63-AE41D95FB1F7}" srcOrd="0" destOrd="0" presId="urn:microsoft.com/office/officeart/2005/8/layout/chevron2"/>
    <dgm:cxn modelId="{2C6F3D3C-E0C2-4353-92EA-195C77EEE0DD}" type="presParOf" srcId="{B2F05509-185B-4FCD-AADA-F9ECE06AD2EB}" destId="{D6EF6A37-8A4E-4BE8-9571-1A19F233CB3B}" srcOrd="1" destOrd="0" presId="urn:microsoft.com/office/officeart/2005/8/layout/chevron2"/>
    <dgm:cxn modelId="{D639FF20-50FD-471B-96E5-6CEF9A9741DE}" type="presParOf" srcId="{4E79C46F-0916-4FDA-862A-DA2F1E632FB8}" destId="{62585F63-4607-445F-9FCF-5320E3FD2864}" srcOrd="9" destOrd="0" presId="urn:microsoft.com/office/officeart/2005/8/layout/chevron2"/>
    <dgm:cxn modelId="{64092F12-AC02-488A-BA22-3E831B3FA712}" type="presParOf" srcId="{4E79C46F-0916-4FDA-862A-DA2F1E632FB8}" destId="{B3FEB5D3-C9E5-418E-B44A-3B9B1EC2B046}" srcOrd="10" destOrd="0" presId="urn:microsoft.com/office/officeart/2005/8/layout/chevron2"/>
    <dgm:cxn modelId="{FC5A0F9C-BCB1-4FC6-97A5-E634C8B2201D}" type="presParOf" srcId="{B3FEB5D3-C9E5-418E-B44A-3B9B1EC2B046}" destId="{90A992D9-C205-4487-9077-9DD9A79231AC}" srcOrd="0" destOrd="0" presId="urn:microsoft.com/office/officeart/2005/8/layout/chevron2"/>
    <dgm:cxn modelId="{54825EE0-CAC6-4D5D-B728-33E5D8E30BD6}" type="presParOf" srcId="{B3FEB5D3-C9E5-418E-B44A-3B9B1EC2B046}" destId="{BDEC776E-AB95-47E3-BBB2-3A2F9949AAA9}" srcOrd="1" destOrd="0" presId="urn:microsoft.com/office/officeart/2005/8/layout/chevron2"/>
    <dgm:cxn modelId="{BAC9B322-3752-4351-99FA-8EFFAA735A35}" type="presParOf" srcId="{4E79C46F-0916-4FDA-862A-DA2F1E632FB8}" destId="{5EB36DFC-885E-42A2-9DCC-71F0B0306345}" srcOrd="11" destOrd="0" presId="urn:microsoft.com/office/officeart/2005/8/layout/chevron2"/>
    <dgm:cxn modelId="{323EAD43-6258-43EB-AC84-095A3677C729}" type="presParOf" srcId="{4E79C46F-0916-4FDA-862A-DA2F1E632FB8}" destId="{093DB60F-D735-435A-92DE-5C1DFFF9CF30}" srcOrd="12" destOrd="0" presId="urn:microsoft.com/office/officeart/2005/8/layout/chevron2"/>
    <dgm:cxn modelId="{8859A8D1-DBF3-4228-859F-09F7569DBBE9}" type="presParOf" srcId="{093DB60F-D735-435A-92DE-5C1DFFF9CF30}" destId="{120FD454-C0BF-4606-8121-51EDFC5C334A}" srcOrd="0" destOrd="0" presId="urn:microsoft.com/office/officeart/2005/8/layout/chevron2"/>
    <dgm:cxn modelId="{BF1E5BAA-9B97-42BA-A5C4-00B6D2B2F9E2}" type="presParOf" srcId="{093DB60F-D735-435A-92DE-5C1DFFF9CF30}" destId="{6C48390D-0557-4D1D-9DE7-924EB7B43DF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652A3-BBB8-4E04-819E-12CF756DFC2E}">
      <dsp:nvSpPr>
        <dsp:cNvPr id="0" name=""/>
        <dsp:cNvSpPr/>
      </dsp:nvSpPr>
      <dsp:spPr>
        <a:xfrm rot="5400000">
          <a:off x="-123549" y="143597"/>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1</a:t>
          </a:r>
          <a:endParaRPr lang="fr-CA" sz="1800" kern="1200" dirty="0"/>
        </a:p>
      </dsp:txBody>
      <dsp:txXfrm rot="-5400000">
        <a:off x="1" y="308330"/>
        <a:ext cx="576563" cy="247099"/>
      </dsp:txXfrm>
    </dsp:sp>
    <dsp:sp modelId="{427A1C00-915F-46D7-AAC2-05F5197D6CDF}">
      <dsp:nvSpPr>
        <dsp:cNvPr id="0" name=""/>
        <dsp:cNvSpPr/>
      </dsp:nvSpPr>
      <dsp:spPr>
        <a:xfrm rot="5400000">
          <a:off x="4156354" y="-3576880"/>
          <a:ext cx="569655"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fr-CA" sz="2000" b="0" i="0" kern="1200" dirty="0" err="1" smtClean="0"/>
            <a:t>Collect</a:t>
          </a:r>
          <a:r>
            <a:rPr lang="fr-CA" sz="2000" b="0" i="0" kern="1200" dirty="0" smtClean="0"/>
            <a:t> </a:t>
          </a:r>
          <a:r>
            <a:rPr lang="fr-CA" sz="2000" b="0" i="0" kern="1200" dirty="0" err="1" smtClean="0"/>
            <a:t>gut</a:t>
          </a:r>
          <a:r>
            <a:rPr lang="fr-CA" sz="2000" b="0" i="0" kern="1200" dirty="0" smtClean="0"/>
            <a:t> </a:t>
          </a:r>
          <a:r>
            <a:rPr lang="fr-CA" sz="2000" b="0" i="0" kern="1200" dirty="0" err="1" smtClean="0"/>
            <a:t>microbiota</a:t>
          </a:r>
          <a:r>
            <a:rPr lang="fr-CA" sz="2000" b="0" i="0" kern="1200" dirty="0" smtClean="0"/>
            <a:t> </a:t>
          </a:r>
          <a:r>
            <a:rPr lang="fr-CA" sz="2000" b="0" i="0" kern="1200" dirty="0" err="1" smtClean="0"/>
            <a:t>samples</a:t>
          </a:r>
          <a:r>
            <a:rPr lang="fr-CA" sz="2000" b="0" i="0" kern="1200" dirty="0" smtClean="0"/>
            <a:t> </a:t>
          </a:r>
          <a:r>
            <a:rPr lang="fr-CA" sz="2000" b="0" i="0" kern="1200" dirty="0" err="1" smtClean="0"/>
            <a:t>from</a:t>
          </a:r>
          <a:r>
            <a:rPr lang="fr-CA" sz="2000" b="0" i="0" kern="1200" dirty="0" smtClean="0"/>
            <a:t> the </a:t>
          </a:r>
          <a:r>
            <a:rPr lang="fr-CA" sz="2000" b="0" i="0" kern="1200" dirty="0" err="1" smtClean="0"/>
            <a:t>Hazda</a:t>
          </a:r>
          <a:r>
            <a:rPr lang="fr-CA" sz="2000" b="0" i="0" kern="1200" dirty="0" smtClean="0"/>
            <a:t> population</a:t>
          </a:r>
          <a:endParaRPr lang="fr-CA" sz="2000" kern="1200" dirty="0"/>
        </a:p>
      </dsp:txBody>
      <dsp:txXfrm rot="-5400000">
        <a:off x="576564" y="30718"/>
        <a:ext cx="7701428" cy="514039"/>
      </dsp:txXfrm>
    </dsp:sp>
    <dsp:sp modelId="{4BE8A743-EF84-4C6A-858F-ED83B2738C87}">
      <dsp:nvSpPr>
        <dsp:cNvPr id="0" name=""/>
        <dsp:cNvSpPr/>
      </dsp:nvSpPr>
      <dsp:spPr>
        <a:xfrm rot="5400000">
          <a:off x="-123549" y="883820"/>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2</a:t>
          </a:r>
          <a:endParaRPr lang="fr-CA" sz="1800" kern="1200" dirty="0"/>
        </a:p>
      </dsp:txBody>
      <dsp:txXfrm rot="-5400000">
        <a:off x="1" y="1048553"/>
        <a:ext cx="576563" cy="247099"/>
      </dsp:txXfrm>
    </dsp:sp>
    <dsp:sp modelId="{F2B1CE08-FEFF-4B6A-BD94-D7E3E1544EBF}">
      <dsp:nvSpPr>
        <dsp:cNvPr id="0" name=""/>
        <dsp:cNvSpPr/>
      </dsp:nvSpPr>
      <dsp:spPr>
        <a:xfrm rot="5400000">
          <a:off x="4173491" y="-2836656"/>
          <a:ext cx="535380"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b="0" i="0" kern="1200" smtClean="0"/>
            <a:t>Create a repository of the microbial specimen</a:t>
          </a:r>
          <a:endParaRPr lang="fr-CA" sz="2000" kern="1200"/>
        </a:p>
      </dsp:txBody>
      <dsp:txXfrm rot="-5400000">
        <a:off x="576564" y="786406"/>
        <a:ext cx="7703101" cy="483110"/>
      </dsp:txXfrm>
    </dsp:sp>
    <dsp:sp modelId="{5D8A9A74-CE66-4313-9B21-610F1320EC9A}">
      <dsp:nvSpPr>
        <dsp:cNvPr id="0" name=""/>
        <dsp:cNvSpPr/>
      </dsp:nvSpPr>
      <dsp:spPr>
        <a:xfrm rot="5400000">
          <a:off x="-123549" y="1624044"/>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3</a:t>
          </a:r>
          <a:endParaRPr lang="fr-CA" sz="1800" kern="1200" dirty="0"/>
        </a:p>
      </dsp:txBody>
      <dsp:txXfrm rot="-5400000">
        <a:off x="1" y="1788777"/>
        <a:ext cx="576563" cy="247099"/>
      </dsp:txXfrm>
    </dsp:sp>
    <dsp:sp modelId="{66BAC35B-8263-4857-A69B-C239E6C5E9D1}">
      <dsp:nvSpPr>
        <dsp:cNvPr id="0" name=""/>
        <dsp:cNvSpPr/>
      </dsp:nvSpPr>
      <dsp:spPr>
        <a:xfrm rot="5400000">
          <a:off x="4173491" y="-2096432"/>
          <a:ext cx="535380"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b="0" i="0" kern="1200" smtClean="0"/>
            <a:t>Create fecal pills derived from the repository</a:t>
          </a:r>
          <a:endParaRPr lang="fr-CA" sz="2000" kern="1200"/>
        </a:p>
      </dsp:txBody>
      <dsp:txXfrm rot="-5400000">
        <a:off x="576564" y="1526630"/>
        <a:ext cx="7703101" cy="483110"/>
      </dsp:txXfrm>
    </dsp:sp>
    <dsp:sp modelId="{0E8F6B5F-64EF-483B-8CE8-39A5BF07BF5F}">
      <dsp:nvSpPr>
        <dsp:cNvPr id="0" name=""/>
        <dsp:cNvSpPr/>
      </dsp:nvSpPr>
      <dsp:spPr>
        <a:xfrm rot="5400000">
          <a:off x="-123549" y="2366204"/>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4</a:t>
          </a:r>
          <a:endParaRPr lang="fr-CA" sz="1800" kern="1200" dirty="0"/>
        </a:p>
      </dsp:txBody>
      <dsp:txXfrm rot="-5400000">
        <a:off x="1" y="2530937"/>
        <a:ext cx="576563" cy="247099"/>
      </dsp:txXfrm>
    </dsp:sp>
    <dsp:sp modelId="{ABD616F5-E85C-42A0-8B08-01174F49859C}">
      <dsp:nvSpPr>
        <dsp:cNvPr id="0" name=""/>
        <dsp:cNvSpPr/>
      </dsp:nvSpPr>
      <dsp:spPr>
        <a:xfrm rot="5400000">
          <a:off x="4173491" y="-1356208"/>
          <a:ext cx="535380"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fr-CA" sz="2000" b="0" i="0" kern="1200" smtClean="0"/>
            <a:t>Identify bacteria that secrete antimicrobial peptides, bacteriocins</a:t>
          </a:r>
          <a:endParaRPr lang="fr-CA" sz="2000" kern="1200"/>
        </a:p>
      </dsp:txBody>
      <dsp:txXfrm rot="-5400000">
        <a:off x="576564" y="2266854"/>
        <a:ext cx="7703101" cy="483110"/>
      </dsp:txXfrm>
    </dsp:sp>
    <dsp:sp modelId="{F326451B-4C48-4371-AB63-AE41D95FB1F7}">
      <dsp:nvSpPr>
        <dsp:cNvPr id="0" name=""/>
        <dsp:cNvSpPr/>
      </dsp:nvSpPr>
      <dsp:spPr>
        <a:xfrm rot="5400000">
          <a:off x="-123549" y="3104492"/>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5</a:t>
          </a:r>
          <a:endParaRPr lang="fr-CA" sz="1800" kern="1200" dirty="0"/>
        </a:p>
      </dsp:txBody>
      <dsp:txXfrm rot="-5400000">
        <a:off x="1" y="3269225"/>
        <a:ext cx="576563" cy="247099"/>
      </dsp:txXfrm>
    </dsp:sp>
    <dsp:sp modelId="{D6EF6A37-8A4E-4BE8-9571-1A19F233CB3B}">
      <dsp:nvSpPr>
        <dsp:cNvPr id="0" name=""/>
        <dsp:cNvSpPr/>
      </dsp:nvSpPr>
      <dsp:spPr>
        <a:xfrm rot="5400000">
          <a:off x="4173491" y="-615985"/>
          <a:ext cx="535380"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b="0" i="0" kern="1200" smtClean="0"/>
            <a:t>Identify the gene producing the bacteriocin</a:t>
          </a:r>
          <a:endParaRPr lang="fr-CA" sz="2000" kern="1200"/>
        </a:p>
      </dsp:txBody>
      <dsp:txXfrm rot="-5400000">
        <a:off x="576564" y="3007077"/>
        <a:ext cx="7703101" cy="483110"/>
      </dsp:txXfrm>
    </dsp:sp>
    <dsp:sp modelId="{90A992D9-C205-4487-9077-9DD9A79231AC}">
      <dsp:nvSpPr>
        <dsp:cNvPr id="0" name=""/>
        <dsp:cNvSpPr/>
      </dsp:nvSpPr>
      <dsp:spPr>
        <a:xfrm rot="5400000">
          <a:off x="-123549" y="3844716"/>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6</a:t>
          </a:r>
          <a:endParaRPr lang="fr-CA" sz="1800" kern="1200" dirty="0"/>
        </a:p>
      </dsp:txBody>
      <dsp:txXfrm rot="-5400000">
        <a:off x="1" y="4009449"/>
        <a:ext cx="576563" cy="247099"/>
      </dsp:txXfrm>
    </dsp:sp>
    <dsp:sp modelId="{BDEC776E-AB95-47E3-BBB2-3A2F9949AAA9}">
      <dsp:nvSpPr>
        <dsp:cNvPr id="0" name=""/>
        <dsp:cNvSpPr/>
      </dsp:nvSpPr>
      <dsp:spPr>
        <a:xfrm rot="5400000">
          <a:off x="4173491" y="124238"/>
          <a:ext cx="535380"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b="0" i="0" kern="1200" smtClean="0"/>
            <a:t>Clone the gene in a recipient  probiotic bacterium</a:t>
          </a:r>
          <a:endParaRPr lang="fr-CA" sz="2000" kern="1200"/>
        </a:p>
      </dsp:txBody>
      <dsp:txXfrm rot="-5400000">
        <a:off x="576564" y="3747301"/>
        <a:ext cx="7703101" cy="483110"/>
      </dsp:txXfrm>
    </dsp:sp>
    <dsp:sp modelId="{120FD454-C0BF-4606-8121-51EDFC5C334A}">
      <dsp:nvSpPr>
        <dsp:cNvPr id="0" name=""/>
        <dsp:cNvSpPr/>
      </dsp:nvSpPr>
      <dsp:spPr>
        <a:xfrm rot="5400000">
          <a:off x="-123549" y="4584939"/>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7</a:t>
          </a:r>
          <a:endParaRPr lang="fr-CA" sz="1800" kern="1200" dirty="0"/>
        </a:p>
      </dsp:txBody>
      <dsp:txXfrm rot="-5400000">
        <a:off x="1" y="4749672"/>
        <a:ext cx="576563" cy="247099"/>
      </dsp:txXfrm>
    </dsp:sp>
    <dsp:sp modelId="{6C48390D-0557-4D1D-9DE7-924EB7B43DF4}">
      <dsp:nvSpPr>
        <dsp:cNvPr id="0" name=""/>
        <dsp:cNvSpPr/>
      </dsp:nvSpPr>
      <dsp:spPr>
        <a:xfrm rot="5400000">
          <a:off x="4173491" y="864462"/>
          <a:ext cx="535380"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b="0" i="0" kern="1200" smtClean="0"/>
            <a:t>Enrich the fecal pills with the probiotic bacteriocin-producing bacterium</a:t>
          </a:r>
          <a:endParaRPr lang="fr-CA" sz="2000" kern="1200"/>
        </a:p>
      </dsp:txBody>
      <dsp:txXfrm rot="-5400000">
        <a:off x="576564" y="4487525"/>
        <a:ext cx="7703101" cy="48311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961A34-0ACB-4346-8EBF-068057F9DF60}" type="datetimeFigureOut">
              <a:rPr lang="fr-CA" smtClean="0"/>
              <a:t>2017-07-14</a:t>
            </a:fld>
            <a:endParaRPr lang="fr-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C91861-203C-4824-95BB-701FF42EFC4A}" type="slidenum">
              <a:rPr lang="fr-CA" smtClean="0"/>
              <a:t>‹#›</a:t>
            </a:fld>
            <a:endParaRPr lang="fr-CA"/>
          </a:p>
        </p:txBody>
      </p:sp>
    </p:spTree>
    <p:extLst>
      <p:ext uri="{BB962C8B-B14F-4D97-AF65-F5344CB8AC3E}">
        <p14:creationId xmlns:p14="http://schemas.microsoft.com/office/powerpoint/2010/main" val="3707212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cbi.nlm.nih.gov/pmc/articles/PMC3897394/"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fld id="{BEC91861-203C-4824-95BB-701FF42EFC4A}" type="slidenum">
              <a:rPr lang="fr-CA" smtClean="0"/>
              <a:t>1</a:t>
            </a:fld>
            <a:endParaRPr lang="fr-CA"/>
          </a:p>
        </p:txBody>
      </p:sp>
    </p:spTree>
    <p:extLst>
      <p:ext uri="{BB962C8B-B14F-4D97-AF65-F5344CB8AC3E}">
        <p14:creationId xmlns:p14="http://schemas.microsoft.com/office/powerpoint/2010/main" val="445150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smtClean="0">
                <a:latin typeface="Arial" panose="020B0604020202020204" pitchFamily="34" charset="0"/>
                <a:ea typeface="msgothic" charset="0"/>
                <a:cs typeface="msgothic" charset="0"/>
              </a:rPr>
              <a:t>(A) Genetic organization of </a:t>
            </a:r>
            <a:r>
              <a:rPr lang="en-GB" altLang="en-US" dirty="0" err="1" smtClean="0">
                <a:latin typeface="Arial" panose="020B0604020202020204" pitchFamily="34" charset="0"/>
                <a:ea typeface="msgothic" charset="0"/>
                <a:cs typeface="msgothic" charset="0"/>
              </a:rPr>
              <a:t>avicin</a:t>
            </a:r>
            <a:r>
              <a:rPr lang="en-GB" altLang="en-US" dirty="0" smtClean="0">
                <a:latin typeface="Arial" panose="020B0604020202020204" pitchFamily="34" charset="0"/>
                <a:ea typeface="msgothic" charset="0"/>
                <a:cs typeface="msgothic" charset="0"/>
              </a:rPr>
              <a:t> A locus (</a:t>
            </a:r>
            <a:r>
              <a:rPr lang="en-GB" altLang="en-US" dirty="0" err="1" smtClean="0">
                <a:latin typeface="Arial" panose="020B0604020202020204" pitchFamily="34" charset="0"/>
                <a:ea typeface="msgothic" charset="0"/>
                <a:cs typeface="msgothic" charset="0"/>
              </a:rPr>
              <a:t>GenBank</a:t>
            </a:r>
            <a:r>
              <a:rPr lang="en-GB" altLang="en-US" dirty="0" smtClean="0">
                <a:latin typeface="Arial" panose="020B0604020202020204" pitchFamily="34" charset="0"/>
                <a:ea typeface="msgothic" charset="0"/>
                <a:cs typeface="msgothic" charset="0"/>
              </a:rPr>
              <a:t> accession number FJ851402). </a:t>
            </a:r>
            <a:r>
              <a:rPr lang="en-GB" altLang="en-US" dirty="0" err="1" smtClean="0">
                <a:latin typeface="Arial" panose="020B0604020202020204" pitchFamily="34" charset="0"/>
                <a:ea typeface="msgothic" charset="0"/>
                <a:cs typeface="msgothic" charset="0"/>
              </a:rPr>
              <a:t>avcA</a:t>
            </a:r>
            <a:r>
              <a:rPr lang="en-GB" altLang="en-US" dirty="0" smtClean="0">
                <a:latin typeface="Arial" panose="020B0604020202020204" pitchFamily="34" charset="0"/>
                <a:ea typeface="msgothic" charset="0"/>
                <a:cs typeface="msgothic" charset="0"/>
              </a:rPr>
              <a:t> is the </a:t>
            </a:r>
            <a:r>
              <a:rPr lang="en-GB" altLang="en-US" dirty="0" err="1" smtClean="0">
                <a:latin typeface="Arial" panose="020B0604020202020204" pitchFamily="34" charset="0"/>
                <a:ea typeface="msgothic" charset="0"/>
                <a:cs typeface="msgothic" charset="0"/>
              </a:rPr>
              <a:t>avicin</a:t>
            </a:r>
            <a:r>
              <a:rPr lang="en-GB" altLang="en-US" dirty="0" smtClean="0">
                <a:latin typeface="Arial" panose="020B0604020202020204" pitchFamily="34" charset="0"/>
                <a:ea typeface="msgothic" charset="0"/>
                <a:cs typeface="msgothic" charset="0"/>
              </a:rPr>
              <a:t> A precursor gene (183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t>
            </a:r>
            <a:r>
              <a:rPr lang="en-GB" altLang="en-US" dirty="0" err="1" smtClean="0">
                <a:latin typeface="Arial" panose="020B0604020202020204" pitchFamily="34" charset="0"/>
                <a:ea typeface="msgothic" charset="0"/>
                <a:cs typeface="msgothic" charset="0"/>
              </a:rPr>
              <a:t>avcI</a:t>
            </a:r>
            <a:r>
              <a:rPr lang="en-GB" altLang="en-US" dirty="0" smtClean="0">
                <a:latin typeface="Arial" panose="020B0604020202020204" pitchFamily="34" charset="0"/>
                <a:ea typeface="msgothic" charset="0"/>
                <a:cs typeface="msgothic" charset="0"/>
              </a:rPr>
              <a:t> is the immunity gene (291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t>
            </a:r>
            <a:r>
              <a:rPr lang="en-GB" altLang="en-US" dirty="0" err="1" smtClean="0">
                <a:latin typeface="Arial" panose="020B0604020202020204" pitchFamily="34" charset="0"/>
                <a:ea typeface="msgothic" charset="0"/>
                <a:cs typeface="msgothic" charset="0"/>
              </a:rPr>
              <a:t>avcB</a:t>
            </a:r>
            <a:r>
              <a:rPr lang="en-GB" altLang="en-US" dirty="0" smtClean="0">
                <a:latin typeface="Arial" panose="020B0604020202020204" pitchFamily="34" charset="0"/>
                <a:ea typeface="msgothic" charset="0"/>
                <a:cs typeface="msgothic" charset="0"/>
              </a:rPr>
              <a:t> is the </a:t>
            </a:r>
            <a:r>
              <a:rPr lang="en-GB" altLang="en-US" dirty="0" err="1" smtClean="0">
                <a:latin typeface="Arial" panose="020B0604020202020204" pitchFamily="34" charset="0"/>
                <a:ea typeface="msgothic" charset="0"/>
                <a:cs typeface="msgothic" charset="0"/>
              </a:rPr>
              <a:t>divergicin</a:t>
            </a:r>
            <a:r>
              <a:rPr lang="en-GB" altLang="en-US" dirty="0" smtClean="0">
                <a:latin typeface="Arial" panose="020B0604020202020204" pitchFamily="34" charset="0"/>
                <a:ea typeface="msgothic" charset="0"/>
                <a:cs typeface="msgothic" charset="0"/>
              </a:rPr>
              <a:t>-like </a:t>
            </a:r>
            <a:r>
              <a:rPr lang="en-GB" altLang="en-US" dirty="0" err="1" smtClean="0">
                <a:latin typeface="Arial" panose="020B0604020202020204" pitchFamily="34" charset="0"/>
                <a:ea typeface="msgothic" charset="0"/>
                <a:cs typeface="msgothic" charset="0"/>
              </a:rPr>
              <a:t>bacteriocin</a:t>
            </a:r>
            <a:r>
              <a:rPr lang="en-GB" altLang="en-US" dirty="0" smtClean="0">
                <a:latin typeface="Arial" panose="020B0604020202020204" pitchFamily="34" charset="0"/>
                <a:ea typeface="msgothic" charset="0"/>
                <a:cs typeface="msgothic" charset="0"/>
              </a:rPr>
              <a:t> gene (201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t>
            </a:r>
            <a:r>
              <a:rPr lang="en-GB" altLang="en-US" dirty="0" err="1" smtClean="0">
                <a:latin typeface="Arial" panose="020B0604020202020204" pitchFamily="34" charset="0"/>
                <a:ea typeface="msgothic" charset="0"/>
                <a:cs typeface="msgothic" charset="0"/>
              </a:rPr>
              <a:t>avcT</a:t>
            </a:r>
            <a:r>
              <a:rPr lang="en-GB" altLang="en-US" dirty="0" smtClean="0">
                <a:latin typeface="Arial" panose="020B0604020202020204" pitchFamily="34" charset="0"/>
                <a:ea typeface="msgothic" charset="0"/>
                <a:cs typeface="msgothic" charset="0"/>
              </a:rPr>
              <a:t> is the ABC transporter gene (2,175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t>
            </a:r>
            <a:r>
              <a:rPr lang="en-GB" altLang="en-US" dirty="0" err="1" smtClean="0">
                <a:latin typeface="Arial" panose="020B0604020202020204" pitchFamily="34" charset="0"/>
                <a:ea typeface="msgothic" charset="0"/>
                <a:cs typeface="msgothic" charset="0"/>
              </a:rPr>
              <a:t>avcK</a:t>
            </a:r>
            <a:r>
              <a:rPr lang="en-GB" altLang="en-US" dirty="0" smtClean="0">
                <a:latin typeface="Arial" panose="020B0604020202020204" pitchFamily="34" charset="0"/>
                <a:ea typeface="msgothic" charset="0"/>
                <a:cs typeface="msgothic" charset="0"/>
              </a:rPr>
              <a:t> is the histidine kinase gene (1,326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t>
            </a:r>
            <a:r>
              <a:rPr lang="en-GB" altLang="en-US" dirty="0" err="1" smtClean="0">
                <a:latin typeface="Arial" panose="020B0604020202020204" pitchFamily="34" charset="0"/>
                <a:ea typeface="msgothic" charset="0"/>
                <a:cs typeface="msgothic" charset="0"/>
              </a:rPr>
              <a:t>avcR</a:t>
            </a:r>
            <a:r>
              <a:rPr lang="en-GB" altLang="en-US" dirty="0" smtClean="0">
                <a:latin typeface="Arial" panose="020B0604020202020204" pitchFamily="34" charset="0"/>
                <a:ea typeface="msgothic" charset="0"/>
                <a:cs typeface="msgothic" charset="0"/>
              </a:rPr>
              <a:t> is the response regulator gene (732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t>
            </a:r>
            <a:r>
              <a:rPr lang="en-GB" altLang="en-US" dirty="0" err="1" smtClean="0">
                <a:latin typeface="Arial" panose="020B0604020202020204" pitchFamily="34" charset="0"/>
                <a:ea typeface="msgothic" charset="0"/>
                <a:cs typeface="msgothic" charset="0"/>
              </a:rPr>
              <a:t>avcP</a:t>
            </a:r>
            <a:r>
              <a:rPr lang="en-GB" altLang="en-US" dirty="0" smtClean="0">
                <a:latin typeface="Arial" panose="020B0604020202020204" pitchFamily="34" charset="0"/>
                <a:ea typeface="msgothic" charset="0"/>
                <a:cs typeface="msgothic" charset="0"/>
              </a:rPr>
              <a:t> is the peptide-pheromone gene (135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and </a:t>
            </a:r>
            <a:r>
              <a:rPr lang="en-GB" altLang="en-US" dirty="0" err="1" smtClean="0">
                <a:latin typeface="Arial" panose="020B0604020202020204" pitchFamily="34" charset="0"/>
                <a:ea typeface="msgothic" charset="0"/>
                <a:cs typeface="msgothic" charset="0"/>
              </a:rPr>
              <a:t>avcD</a:t>
            </a:r>
            <a:r>
              <a:rPr lang="en-GB" altLang="en-US" dirty="0" smtClean="0">
                <a:latin typeface="Arial" panose="020B0604020202020204" pitchFamily="34" charset="0"/>
                <a:ea typeface="msgothic" charset="0"/>
                <a:cs typeface="msgothic" charset="0"/>
              </a:rPr>
              <a:t> is the transport accessory protein gene (513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p indicates promoter positions. The vertical bars immediately after arrows indicate inverted repeats. (B) Alignment of putative promoter sequences. Putative −10 and −35 sequences are underlined. Direct repeats (L and R) are enclosed in boxes, and the consensus sequence (cons.) is indicated below the boxes. The direct repeats were not identified in the promoter of </a:t>
            </a:r>
            <a:r>
              <a:rPr lang="en-GB" altLang="en-US" dirty="0" err="1" smtClean="0">
                <a:latin typeface="Arial" panose="020B0604020202020204" pitchFamily="34" charset="0"/>
                <a:ea typeface="msgothic" charset="0"/>
                <a:cs typeface="msgothic" charset="0"/>
              </a:rPr>
              <a:t>avcB</a:t>
            </a:r>
            <a:r>
              <a:rPr lang="en-GB" altLang="en-US" dirty="0" smtClean="0">
                <a:latin typeface="Arial" panose="020B0604020202020204" pitchFamily="34" charset="0"/>
                <a:ea typeface="msgothic" charset="0"/>
                <a:cs typeface="msgothic" charset="0"/>
              </a:rPr>
              <a:t>.</a:t>
            </a:r>
          </a:p>
          <a:p>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15</a:t>
            </a:fld>
            <a:endParaRPr lang="fr-CA"/>
          </a:p>
        </p:txBody>
      </p:sp>
    </p:spTree>
    <p:extLst>
      <p:ext uri="{BB962C8B-B14F-4D97-AF65-F5344CB8AC3E}">
        <p14:creationId xmlns:p14="http://schemas.microsoft.com/office/powerpoint/2010/main" val="2001622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 sequence fragment of foreign DNA is inserted into the vector after opening of the circular plasmid by a restriction enzyme. The ends of the linearized plasmid DNA are hybridized to those of the foreign DNA and then the circle is closed by ligation to create the chimeric plasmid</a:t>
            </a:r>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16</a:t>
            </a:fld>
            <a:endParaRPr lang="fr-CA"/>
          </a:p>
        </p:txBody>
      </p:sp>
    </p:spTree>
    <p:extLst>
      <p:ext uri="{BB962C8B-B14F-4D97-AF65-F5344CB8AC3E}">
        <p14:creationId xmlns:p14="http://schemas.microsoft.com/office/powerpoint/2010/main" val="15287004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 sequence fragment of foreign DNA is inserted into the vector after opening of the circular plasmid by a restriction enzyme. The ends of the linearized plasmid DNA are hybridized to those of the foreign DNA and then the circle is closed by ligation to create the chimeric plasmid</a:t>
            </a:r>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17</a:t>
            </a:fld>
            <a:endParaRPr lang="fr-CA"/>
          </a:p>
        </p:txBody>
      </p:sp>
    </p:spTree>
    <p:extLst>
      <p:ext uri="{BB962C8B-B14F-4D97-AF65-F5344CB8AC3E}">
        <p14:creationId xmlns:p14="http://schemas.microsoft.com/office/powerpoint/2010/main" val="3555622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fld id="{BEC91861-203C-4824-95BB-701FF42EFC4A}" type="slidenum">
              <a:rPr lang="fr-CA" smtClean="0"/>
              <a:t>19</a:t>
            </a:fld>
            <a:endParaRPr lang="fr-CA"/>
          </a:p>
        </p:txBody>
      </p:sp>
    </p:spTree>
    <p:extLst>
      <p:ext uri="{BB962C8B-B14F-4D97-AF65-F5344CB8AC3E}">
        <p14:creationId xmlns:p14="http://schemas.microsoft.com/office/powerpoint/2010/main" val="2324987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This </a:t>
            </a:r>
            <a:r>
              <a:rPr lang="fr-CA" dirty="0" err="1" smtClean="0"/>
              <a:t>product</a:t>
            </a:r>
            <a:r>
              <a:rPr lang="fr-CA" dirty="0" smtClean="0"/>
              <a:t> </a:t>
            </a:r>
            <a:r>
              <a:rPr lang="fr-CA" dirty="0" err="1" smtClean="0"/>
              <a:t>will</a:t>
            </a:r>
            <a:r>
              <a:rPr lang="fr-CA" dirty="0" smtClean="0"/>
              <a:t> </a:t>
            </a:r>
            <a:r>
              <a:rPr lang="fr-CA" dirty="0" err="1" smtClean="0"/>
              <a:t>improve</a:t>
            </a:r>
            <a:r>
              <a:rPr lang="fr-CA" dirty="0" smtClean="0"/>
              <a:t> the </a:t>
            </a:r>
            <a:r>
              <a:rPr lang="fr-CA" dirty="0" err="1" smtClean="0"/>
              <a:t>health</a:t>
            </a:r>
            <a:r>
              <a:rPr lang="fr-CA" dirty="0" smtClean="0"/>
              <a:t> of people</a:t>
            </a:r>
            <a:r>
              <a:rPr lang="fr-CA" baseline="0" dirty="0" smtClean="0"/>
              <a:t> </a:t>
            </a:r>
            <a:r>
              <a:rPr lang="fr-CA" baseline="0" dirty="0" err="1" smtClean="0"/>
              <a:t>across</a:t>
            </a:r>
            <a:r>
              <a:rPr lang="fr-CA" baseline="0" dirty="0" smtClean="0"/>
              <a:t> the </a:t>
            </a:r>
            <a:r>
              <a:rPr lang="fr-CA" dirty="0" smtClean="0"/>
              <a:t>I </a:t>
            </a:r>
            <a:r>
              <a:rPr lang="fr-CA" dirty="0" err="1" smtClean="0"/>
              <a:t>believe</a:t>
            </a:r>
            <a:r>
              <a:rPr lang="fr-CA" baseline="0" dirty="0" smtClean="0"/>
              <a:t> </a:t>
            </a:r>
            <a:r>
              <a:rPr lang="fr-CA" baseline="0" dirty="0" err="1" smtClean="0"/>
              <a:t>we</a:t>
            </a:r>
            <a:r>
              <a:rPr lang="fr-CA" baseline="0" dirty="0" smtClean="0"/>
              <a:t> </a:t>
            </a:r>
            <a:r>
              <a:rPr lang="fr-CA" baseline="0" dirty="0" err="1" smtClean="0"/>
              <a:t>will</a:t>
            </a:r>
            <a:r>
              <a:rPr lang="fr-CA" baseline="0" dirty="0" smtClean="0"/>
              <a:t> </a:t>
            </a:r>
            <a:r>
              <a:rPr lang="fr-CA" baseline="0" dirty="0" err="1" smtClean="0"/>
              <a:t>be</a:t>
            </a:r>
            <a:r>
              <a:rPr lang="fr-CA" baseline="0" dirty="0" smtClean="0"/>
              <a:t> able to </a:t>
            </a:r>
            <a:r>
              <a:rPr lang="fr-CA" baseline="0" dirty="0" err="1" smtClean="0"/>
              <a:t>indistrialize</a:t>
            </a:r>
            <a:r>
              <a:rPr lang="fr-CA" baseline="0" dirty="0" smtClean="0"/>
              <a:t> </a:t>
            </a:r>
            <a:r>
              <a:rPr lang="fr-CA" baseline="0" dirty="0" err="1" smtClean="0"/>
              <a:t>this</a:t>
            </a:r>
            <a:r>
              <a:rPr lang="fr-CA" baseline="0" dirty="0" smtClean="0"/>
              <a:t> </a:t>
            </a:r>
            <a:r>
              <a:rPr lang="fr-CA" baseline="0" dirty="0" err="1" smtClean="0"/>
              <a:t>product</a:t>
            </a:r>
            <a:r>
              <a:rPr lang="fr-CA" baseline="0" dirty="0" smtClean="0"/>
              <a:t> and </a:t>
            </a:r>
            <a:r>
              <a:rPr lang="fr-CA" baseline="0" dirty="0" err="1" smtClean="0"/>
              <a:t>introduce</a:t>
            </a:r>
            <a:r>
              <a:rPr lang="fr-CA" baseline="0" dirty="0" smtClean="0"/>
              <a:t> </a:t>
            </a:r>
            <a:r>
              <a:rPr lang="fr-CA" baseline="0" dirty="0" err="1" smtClean="0"/>
              <a:t>it</a:t>
            </a:r>
            <a:r>
              <a:rPr lang="fr-CA" baseline="0" dirty="0" smtClean="0"/>
              <a:t> to </a:t>
            </a:r>
            <a:r>
              <a:rPr lang="fr-CA" baseline="0" dirty="0" err="1" smtClean="0"/>
              <a:t>pharmaceutical</a:t>
            </a:r>
            <a:r>
              <a:rPr lang="fr-CA" baseline="0" dirty="0" smtClean="0"/>
              <a:t> </a:t>
            </a:r>
            <a:r>
              <a:rPr lang="fr-CA" baseline="0" dirty="0" err="1" smtClean="0"/>
              <a:t>companies</a:t>
            </a:r>
            <a:r>
              <a:rPr lang="fr-CA" baseline="0" dirty="0" smtClean="0"/>
              <a:t>.</a:t>
            </a:r>
            <a:endParaRPr lang="fr-CA" dirty="0"/>
          </a:p>
        </p:txBody>
      </p:sp>
      <p:sp>
        <p:nvSpPr>
          <p:cNvPr id="4" name="Slide Number Placeholder 3"/>
          <p:cNvSpPr>
            <a:spLocks noGrp="1"/>
          </p:cNvSpPr>
          <p:nvPr>
            <p:ph type="sldNum" sz="quarter" idx="10"/>
          </p:nvPr>
        </p:nvSpPr>
        <p:spPr/>
        <p:txBody>
          <a:bodyPr/>
          <a:lstStyle/>
          <a:p>
            <a:fld id="{BEC91861-203C-4824-95BB-701FF42EFC4A}" type="slidenum">
              <a:rPr lang="fr-CA" smtClean="0"/>
              <a:t>21</a:t>
            </a:fld>
            <a:endParaRPr lang="fr-CA"/>
          </a:p>
        </p:txBody>
      </p:sp>
    </p:spTree>
    <p:extLst>
      <p:ext uri="{BB962C8B-B14F-4D97-AF65-F5344CB8AC3E}">
        <p14:creationId xmlns:p14="http://schemas.microsoft.com/office/powerpoint/2010/main" val="1413637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err="1" smtClean="0"/>
              <a:t>Genomicaly</a:t>
            </a:r>
            <a:r>
              <a:rPr lang="fr-CA" dirty="0" smtClean="0"/>
              <a:t> </a:t>
            </a:r>
            <a:r>
              <a:rPr lang="fr-CA" dirty="0" err="1" smtClean="0"/>
              <a:t>speaking</a:t>
            </a:r>
            <a:r>
              <a:rPr lang="fr-CA" dirty="0" smtClean="0"/>
              <a:t> </a:t>
            </a:r>
            <a:r>
              <a:rPr lang="fr-CA" dirty="0" err="1" smtClean="0"/>
              <a:t>we</a:t>
            </a:r>
            <a:r>
              <a:rPr lang="fr-CA" dirty="0" smtClean="0"/>
              <a:t> are more </a:t>
            </a:r>
            <a:r>
              <a:rPr lang="fr-CA" dirty="0" err="1" smtClean="0"/>
              <a:t>bacteria</a:t>
            </a:r>
            <a:r>
              <a:rPr lang="fr-CA" dirty="0" smtClean="0"/>
              <a:t> </a:t>
            </a:r>
            <a:r>
              <a:rPr lang="fr-CA" dirty="0" err="1" smtClean="0"/>
              <a:t>than</a:t>
            </a:r>
            <a:r>
              <a:rPr lang="fr-CA" dirty="0" smtClean="0"/>
              <a:t> </a:t>
            </a:r>
            <a:r>
              <a:rPr lang="fr-CA" dirty="0" err="1" smtClean="0"/>
              <a:t>human</a:t>
            </a:r>
            <a:endParaRPr lang="fr-CA" dirty="0"/>
          </a:p>
        </p:txBody>
      </p:sp>
      <p:sp>
        <p:nvSpPr>
          <p:cNvPr id="4" name="Slide Number Placeholder 3"/>
          <p:cNvSpPr>
            <a:spLocks noGrp="1"/>
          </p:cNvSpPr>
          <p:nvPr>
            <p:ph type="sldNum" sz="quarter" idx="10"/>
          </p:nvPr>
        </p:nvSpPr>
        <p:spPr/>
        <p:txBody>
          <a:bodyPr/>
          <a:lstStyle/>
          <a:p>
            <a:fld id="{BEC91861-203C-4824-95BB-701FF42EFC4A}" type="slidenum">
              <a:rPr lang="fr-CA" smtClean="0"/>
              <a:t>4</a:t>
            </a:fld>
            <a:endParaRPr lang="fr-CA"/>
          </a:p>
        </p:txBody>
      </p:sp>
    </p:spTree>
    <p:extLst>
      <p:ext uri="{BB962C8B-B14F-4D97-AF65-F5344CB8AC3E}">
        <p14:creationId xmlns:p14="http://schemas.microsoft.com/office/powerpoint/2010/main" val="491056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The </a:t>
            </a:r>
            <a:r>
              <a:rPr lang="fr-CA" dirty="0" err="1" smtClean="0"/>
              <a:t>diversity</a:t>
            </a:r>
            <a:r>
              <a:rPr lang="fr-CA" dirty="0" smtClean="0"/>
              <a:t> of living </a:t>
            </a:r>
            <a:r>
              <a:rPr lang="fr-CA" dirty="0" err="1" smtClean="0"/>
              <a:t>cells</a:t>
            </a:r>
            <a:r>
              <a:rPr lang="fr-CA" dirty="0" smtClean="0"/>
              <a:t> </a:t>
            </a:r>
            <a:r>
              <a:rPr lang="fr-CA" dirty="0" err="1" smtClean="0"/>
              <a:t>inhabit</a:t>
            </a:r>
            <a:r>
              <a:rPr lang="fr-CA" dirty="0" smtClean="0"/>
              <a:t> </a:t>
            </a:r>
            <a:r>
              <a:rPr lang="fr-CA" dirty="0" err="1" smtClean="0"/>
              <a:t>our</a:t>
            </a:r>
            <a:r>
              <a:rPr lang="fr-CA" baseline="0" dirty="0" smtClean="0"/>
              <a:t> </a:t>
            </a:r>
            <a:r>
              <a:rPr lang="fr-CA" baseline="0" dirty="0" err="1" smtClean="0"/>
              <a:t>gut</a:t>
            </a:r>
            <a:r>
              <a:rPr lang="fr-CA" baseline="0" dirty="0" smtClean="0"/>
              <a:t> </a:t>
            </a:r>
            <a:r>
              <a:rPr lang="fr-CA" dirty="0" err="1" smtClean="0"/>
              <a:t>from</a:t>
            </a:r>
            <a:r>
              <a:rPr lang="fr-CA" dirty="0" smtClean="0"/>
              <a:t> </a:t>
            </a:r>
            <a:r>
              <a:rPr lang="fr-CA" dirty="0" err="1" smtClean="0"/>
              <a:t>bacteria</a:t>
            </a:r>
            <a:r>
              <a:rPr lang="fr-CA" dirty="0" smtClean="0"/>
              <a:t> singe</a:t>
            </a:r>
            <a:r>
              <a:rPr lang="fr-CA" baseline="0" dirty="0" smtClean="0"/>
              <a:t> </a:t>
            </a:r>
            <a:r>
              <a:rPr lang="fr-CA" baseline="0" dirty="0" err="1" smtClean="0"/>
              <a:t>cell</a:t>
            </a:r>
            <a:r>
              <a:rPr lang="fr-CA" baseline="0" dirty="0" smtClean="0"/>
              <a:t> or </a:t>
            </a:r>
            <a:r>
              <a:rPr lang="fr-CA" dirty="0" err="1" smtClean="0"/>
              <a:t>procaryot</a:t>
            </a:r>
            <a:r>
              <a:rPr lang="fr-CA" dirty="0" smtClean="0"/>
              <a:t> to multi </a:t>
            </a:r>
            <a:r>
              <a:rPr lang="fr-CA" dirty="0" err="1" smtClean="0"/>
              <a:t>cell</a:t>
            </a:r>
            <a:r>
              <a:rPr lang="fr-CA" dirty="0" smtClean="0"/>
              <a:t> </a:t>
            </a:r>
            <a:r>
              <a:rPr lang="fr-CA" dirty="0" err="1" smtClean="0"/>
              <a:t>like</a:t>
            </a:r>
            <a:r>
              <a:rPr lang="fr-CA" dirty="0" smtClean="0"/>
              <a:t> </a:t>
            </a:r>
            <a:r>
              <a:rPr lang="fr-CA" dirty="0" err="1" smtClean="0"/>
              <a:t>eucaryot</a:t>
            </a:r>
            <a:r>
              <a:rPr lang="fr-CA" baseline="0" dirty="0" smtClean="0"/>
              <a:t> </a:t>
            </a:r>
            <a:r>
              <a:rPr lang="fr-CA" baseline="0" dirty="0" err="1" smtClean="0"/>
              <a:t>like</a:t>
            </a:r>
            <a:r>
              <a:rPr lang="fr-CA" baseline="0" dirty="0" smtClean="0"/>
              <a:t> (</a:t>
            </a:r>
            <a:r>
              <a:rPr lang="fr-CA" baseline="0" dirty="0" err="1" smtClean="0"/>
              <a:t>human</a:t>
            </a:r>
            <a:r>
              <a:rPr lang="fr-CA" baseline="0" dirty="0" smtClean="0"/>
              <a:t>)</a:t>
            </a:r>
            <a:endParaRPr lang="fr-CA" dirty="0"/>
          </a:p>
        </p:txBody>
      </p:sp>
      <p:sp>
        <p:nvSpPr>
          <p:cNvPr id="4" name="Slide Number Placeholder 3"/>
          <p:cNvSpPr>
            <a:spLocks noGrp="1"/>
          </p:cNvSpPr>
          <p:nvPr>
            <p:ph type="sldNum" sz="quarter" idx="10"/>
          </p:nvPr>
        </p:nvSpPr>
        <p:spPr/>
        <p:txBody>
          <a:bodyPr/>
          <a:lstStyle/>
          <a:p>
            <a:fld id="{BEC91861-203C-4824-95BB-701FF42EFC4A}" type="slidenum">
              <a:rPr lang="fr-CA" smtClean="0"/>
              <a:t>5</a:t>
            </a:fld>
            <a:endParaRPr lang="fr-CA"/>
          </a:p>
        </p:txBody>
      </p:sp>
    </p:spTree>
    <p:extLst>
      <p:ext uri="{BB962C8B-B14F-4D97-AF65-F5344CB8AC3E}">
        <p14:creationId xmlns:p14="http://schemas.microsoft.com/office/powerpoint/2010/main" val="911770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microbial partners carry out a number of metabolic reactions that are not encoded in the human genome and are necessary for human health. Therefore when we talk about the "human genome" we should think of it as an amalgam of human genes and those of our microbes.</a:t>
            </a:r>
          </a:p>
          <a:p>
            <a:r>
              <a:rPr lang="en-US" sz="1200" b="0" i="0" kern="1200" dirty="0" smtClean="0">
                <a:solidFill>
                  <a:schemeClr val="tx1"/>
                </a:solidFill>
                <a:effectLst/>
                <a:latin typeface="+mn-lt"/>
                <a:ea typeface="+mn-ea"/>
                <a:cs typeface="+mn-cs"/>
              </a:rPr>
              <a:t>The majority of microbial species present in the human body have never been isolated, cultured or sequenced, typically due to the inability to reproduce necessary growth conditions in the lab. Therefore there are huge amounts of organismal and functional novelty still to be discovered.</a:t>
            </a:r>
          </a:p>
          <a:p>
            <a:endParaRPr lang="fr-CA" dirty="0"/>
          </a:p>
        </p:txBody>
      </p:sp>
      <p:sp>
        <p:nvSpPr>
          <p:cNvPr id="4" name="Slide Number Placeholder 3"/>
          <p:cNvSpPr>
            <a:spLocks noGrp="1"/>
          </p:cNvSpPr>
          <p:nvPr>
            <p:ph type="sldNum" sz="quarter" idx="10"/>
          </p:nvPr>
        </p:nvSpPr>
        <p:spPr/>
        <p:txBody>
          <a:bodyPr/>
          <a:lstStyle/>
          <a:p>
            <a:fld id="{BEC91861-203C-4824-95BB-701FF42EFC4A}" type="slidenum">
              <a:rPr lang="fr-CA" smtClean="0"/>
              <a:t>7</a:t>
            </a:fld>
            <a:endParaRPr lang="fr-CA"/>
          </a:p>
        </p:txBody>
      </p:sp>
    </p:spTree>
    <p:extLst>
      <p:ext uri="{BB962C8B-B14F-4D97-AF65-F5344CB8AC3E}">
        <p14:creationId xmlns:p14="http://schemas.microsoft.com/office/powerpoint/2010/main" val="3339268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smtClean="0"/>
              <a:t>Illustration of the main determinants of variability affecting the gut microbiota ecosystem. During early life, several external factors, such as delivery mode, feeding modality, environmental influences, antibiotic exposure, and functional food intake, can affect microbiota shaping and composition. Vaginally born babies acquire bacterial communities that resemble their mother’s vaginal microbiota, while Caesarean delivered babies harbor bacterial communities that are similar to the skin surface communities of the mothers. Additionally, breast-fed newborns show a more uniform and stable bacteria population compared with formula-fed newborns. Moreover, the environment during delivery, antibiotic treatment, and hygiene measures can influence the composition of the gut microbiota in neonates. Finally, the intake of functional foods, containing probiotic, prebiotic, or bioactive proteins (e.g., </a:t>
            </a:r>
            <a:r>
              <a:rPr lang="en-CA" dirty="0" err="1" smtClean="0"/>
              <a:t>lactoferrin</a:t>
            </a:r>
            <a:r>
              <a:rPr lang="en-CA" dirty="0" smtClean="0"/>
              <a:t>), modify the gut microbiota, reducing pathogen growth</a:t>
            </a:r>
            <a:endParaRPr lang="fr-CA" dirty="0" smtClean="0"/>
          </a:p>
          <a:p>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9</a:t>
            </a:fld>
            <a:endParaRPr lang="fr-CA"/>
          </a:p>
        </p:txBody>
      </p:sp>
    </p:spTree>
    <p:extLst>
      <p:ext uri="{BB962C8B-B14F-4D97-AF65-F5344CB8AC3E}">
        <p14:creationId xmlns:p14="http://schemas.microsoft.com/office/powerpoint/2010/main" val="938981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1" dirty="0" smtClean="0"/>
              <a:t>B. </a:t>
            </a:r>
            <a:r>
              <a:rPr lang="en-CA" b="1" i="1" dirty="0" err="1" smtClean="0"/>
              <a:t>fragilis</a:t>
            </a:r>
            <a:r>
              <a:rPr lang="en-CA" b="1" dirty="0" smtClean="0"/>
              <a:t> Treatment Ameliorates Autism-Related Behavioral Abnormalities in MIA Offspring</a:t>
            </a:r>
            <a:r>
              <a:rPr lang="en-CA" dirty="0" smtClean="0"/>
              <a:t> (A) Anxiety-like and locomotor behavior in the open field exploration assay. n=35–75/group</a:t>
            </a:r>
          </a:p>
          <a:p>
            <a:r>
              <a:rPr lang="en-CA" dirty="0" smtClean="0"/>
              <a:t>(B) Sensorimotor gating in the pre-pulse inhibition (PPI) assay. n=35–75/group</a:t>
            </a:r>
          </a:p>
          <a:p>
            <a:r>
              <a:rPr lang="en-CA" dirty="0" smtClean="0"/>
              <a:t>(C) Repetitive marble burying assay. n=16–45/group</a:t>
            </a:r>
          </a:p>
          <a:p>
            <a:r>
              <a:rPr lang="en-CA" dirty="0" smtClean="0"/>
              <a:t>(D) Ultrasonic vocalizations produced by adult male mice during social encounter. n=10/group</a:t>
            </a:r>
          </a:p>
          <a:p>
            <a:r>
              <a:rPr lang="en-CA" dirty="0" smtClean="0"/>
              <a:t>S=</a:t>
            </a:r>
            <a:r>
              <a:rPr lang="en-CA" dirty="0" err="1" smtClean="0"/>
              <a:t>saline+vehicle</a:t>
            </a:r>
            <a:r>
              <a:rPr lang="en-CA" dirty="0" smtClean="0"/>
              <a:t>, P=poly(I:C)+vehicle, P+BF=poly(I:C)+</a:t>
            </a:r>
            <a:r>
              <a:rPr lang="en-CA" i="1" dirty="0" smtClean="0"/>
              <a:t>B. </a:t>
            </a:r>
            <a:r>
              <a:rPr lang="en-CA" i="1" dirty="0" err="1" smtClean="0"/>
              <a:t>fragilis</a:t>
            </a:r>
            <a:r>
              <a:rPr lang="en-CA" i="1" dirty="0" smtClean="0"/>
              <a:t>.</a:t>
            </a:r>
            <a:r>
              <a:rPr lang="en-CA" dirty="0" smtClean="0"/>
              <a:t> Data were collected simultaneously for poly(I:C)+</a:t>
            </a:r>
            <a:r>
              <a:rPr lang="en-CA" i="1" dirty="0" smtClean="0"/>
              <a:t>B. </a:t>
            </a:r>
            <a:r>
              <a:rPr lang="en-CA" i="1" dirty="0" err="1" smtClean="0"/>
              <a:t>fragilis</a:t>
            </a:r>
            <a:r>
              <a:rPr lang="el-GR" dirty="0" smtClean="0"/>
              <a:t>Δ</a:t>
            </a:r>
            <a:r>
              <a:rPr lang="en-CA" dirty="0" smtClean="0"/>
              <a:t>PSA and poly(I:C)+</a:t>
            </a:r>
            <a:r>
              <a:rPr lang="en-CA" i="1" dirty="0" smtClean="0"/>
              <a:t>B. </a:t>
            </a:r>
            <a:r>
              <a:rPr lang="en-CA" i="1" dirty="0" err="1" smtClean="0"/>
              <a:t>thetaiotaomicron</a:t>
            </a:r>
            <a:r>
              <a:rPr lang="en-CA" dirty="0" smtClean="0"/>
              <a:t> treatment groups(See also </a:t>
            </a:r>
            <a:r>
              <a:rPr lang="en-CA" dirty="0" smtClean="0">
                <a:hlinkClick r:id="rId3" action="ppaction://hlinkfile"/>
              </a:rPr>
              <a:t>Figures S3 and S4</a:t>
            </a:r>
            <a:r>
              <a:rPr lang="en-CA" dirty="0" smtClean="0"/>
              <a:t>).</a:t>
            </a:r>
          </a:p>
          <a:p>
            <a:endParaRPr lang="en-CA" dirty="0" smtClean="0"/>
          </a:p>
          <a:p>
            <a:r>
              <a:rPr lang="en-US" sz="1200" kern="1200" dirty="0" smtClean="0">
                <a:solidFill>
                  <a:schemeClr val="tx1"/>
                </a:solidFill>
                <a:latin typeface="+mn-lt"/>
                <a:ea typeface="+mn-ea"/>
                <a:cs typeface="+mn-cs"/>
              </a:rPr>
              <a:t>In one test, mice were placed in a box attached to two other boxes. One contained another mouse; the other a toy. Mice could choose to play with the toy or the mouse. Mice without autism showed normal social </a:t>
            </a:r>
            <a:r>
              <a:rPr lang="en-US" sz="1200" kern="1200" dirty="0" err="1" smtClean="0">
                <a:solidFill>
                  <a:schemeClr val="tx1"/>
                </a:solidFill>
                <a:latin typeface="+mn-lt"/>
                <a:ea typeface="+mn-ea"/>
                <a:cs typeface="+mn-cs"/>
              </a:rPr>
              <a:t>behaviour</a:t>
            </a:r>
            <a:r>
              <a:rPr lang="en-US" sz="1200" kern="1200" dirty="0" smtClean="0">
                <a:solidFill>
                  <a:schemeClr val="tx1"/>
                </a:solidFill>
                <a:latin typeface="+mn-lt"/>
                <a:ea typeface="+mn-ea"/>
                <a:cs typeface="+mn-cs"/>
              </a:rPr>
              <a:t> by playing with the mouse. Autistic mice, by contrast, preferred the toy.</a:t>
            </a:r>
            <a:endParaRPr lang="en-CA"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 second test measured communication. Mice "speak" in the ultrasonic range, which humans can't hear. Hsiao recorded their calls using a special microphone that can pick up ultrasonic frequencies.</a:t>
            </a:r>
            <a:endParaRPr lang="en-CA"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autistic ones produced fewer calls and the calls were shorter," she says. In other words, they communicated less than normal mice.</a:t>
            </a:r>
            <a:endParaRPr lang="en-CA"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Finally, she placed mice in a bin containing wood shavings and a few marbles. In the wild, mice normally bury things. Hsiao’s autistic mice did indeed bury the marbles, but they then dug them up and reburied them — over and over.</a:t>
            </a:r>
            <a:endParaRPr lang="en-CA"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After eating the applesauce with </a:t>
            </a:r>
            <a:r>
              <a:rPr lang="en-US" sz="1200" i="1" kern="1200" dirty="0" smtClean="0">
                <a:solidFill>
                  <a:schemeClr val="tx1"/>
                </a:solidFill>
                <a:latin typeface="+mn-lt"/>
                <a:ea typeface="+mn-ea"/>
                <a:cs typeface="+mn-cs"/>
              </a:rPr>
              <a:t>B. </a:t>
            </a:r>
            <a:r>
              <a:rPr lang="en-US" sz="1200" i="1" kern="1200" dirty="0" err="1" smtClean="0">
                <a:solidFill>
                  <a:schemeClr val="tx1"/>
                </a:solidFill>
                <a:latin typeface="+mn-lt"/>
                <a:ea typeface="+mn-ea"/>
                <a:cs typeface="+mn-cs"/>
              </a:rPr>
              <a:t>fragilis</a:t>
            </a:r>
            <a:r>
              <a:rPr lang="en-US" sz="1200" kern="1200" dirty="0" smtClean="0">
                <a:solidFill>
                  <a:schemeClr val="tx1"/>
                </a:solidFill>
                <a:latin typeface="+mn-lt"/>
                <a:ea typeface="+mn-ea"/>
                <a:cs typeface="+mn-cs"/>
              </a:rPr>
              <a:t>, the autistic mice stopped compulsively burying marbles. They also communicated like normal mice. What didn’t change, however, was their preference for toys over other mice.</a:t>
            </a:r>
            <a:endParaRPr lang="en-CA" sz="1200" kern="1200" dirty="0" smtClean="0">
              <a:solidFill>
                <a:schemeClr val="tx1"/>
              </a:solidFill>
              <a:latin typeface="+mn-lt"/>
              <a:ea typeface="+mn-ea"/>
              <a:cs typeface="+mn-cs"/>
            </a:endParaRPr>
          </a:p>
          <a:p>
            <a:endParaRPr lang="en-CA" dirty="0" smtClean="0"/>
          </a:p>
          <a:p>
            <a:endParaRPr lang="fr-CA" dirty="0" smtClean="0"/>
          </a:p>
          <a:p>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10</a:t>
            </a:fld>
            <a:endParaRPr lang="fr-CA"/>
          </a:p>
        </p:txBody>
      </p:sp>
    </p:spTree>
    <p:extLst>
      <p:ext uri="{BB962C8B-B14F-4D97-AF65-F5344CB8AC3E}">
        <p14:creationId xmlns:p14="http://schemas.microsoft.com/office/powerpoint/2010/main" val="622147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Human gut microbiota directly influences health and provides an extra means of adaptive potential to different lifestyles. To explore variation in gut microbiota and to understand how these bacteria may have co-evolved with humans, here we investigate the phylogenetic diversity and metabolite production of the gut microbiota from a community of human hunter-gatherers, the </a:t>
            </a:r>
            <a:r>
              <a:rPr lang="en-CA" dirty="0" err="1" smtClean="0"/>
              <a:t>Hadza</a:t>
            </a:r>
            <a:r>
              <a:rPr lang="en-CA" dirty="0" smtClean="0"/>
              <a:t> of Tanzania. We show that the </a:t>
            </a:r>
            <a:r>
              <a:rPr lang="en-CA" dirty="0" err="1" smtClean="0"/>
              <a:t>Hadza</a:t>
            </a:r>
            <a:r>
              <a:rPr lang="en-CA" dirty="0" smtClean="0"/>
              <a:t> have higher levels of microbial richness and biodiversity than Italian urban controls. Further comparisons with two rural farming African groups illustrate other features unique to </a:t>
            </a:r>
            <a:r>
              <a:rPr lang="en-CA" dirty="0" err="1" smtClean="0"/>
              <a:t>Hadza</a:t>
            </a:r>
            <a:r>
              <a:rPr lang="en-CA" dirty="0" smtClean="0"/>
              <a:t> that can be linked to a foraging lifestyle. These include absence of Bifidobacterium and differences in microbial composition between the sexes that probably reflect sexual division of labour. Furthermore, enrichment in </a:t>
            </a:r>
            <a:r>
              <a:rPr lang="en-CA" dirty="0" err="1" smtClean="0"/>
              <a:t>Prevotella</a:t>
            </a:r>
            <a:r>
              <a:rPr lang="en-CA" dirty="0" smtClean="0"/>
              <a:t>, Treponema and unclassified </a:t>
            </a:r>
            <a:r>
              <a:rPr lang="en-CA" dirty="0" err="1" smtClean="0"/>
              <a:t>Bacteroidetes</a:t>
            </a:r>
            <a:r>
              <a:rPr lang="en-CA" dirty="0" smtClean="0"/>
              <a:t>, as well as a peculiar arrangement of </a:t>
            </a:r>
            <a:r>
              <a:rPr lang="en-CA" dirty="0" err="1" smtClean="0"/>
              <a:t>Clostridiales</a:t>
            </a:r>
            <a:r>
              <a:rPr lang="en-CA" dirty="0" smtClean="0"/>
              <a:t> taxa, may enhance the </a:t>
            </a:r>
            <a:r>
              <a:rPr lang="en-CA" dirty="0" err="1" smtClean="0"/>
              <a:t>Hadza's</a:t>
            </a:r>
            <a:r>
              <a:rPr lang="en-CA" dirty="0" smtClean="0"/>
              <a:t> ability to digest and extract valuable nutrition from fibrous plant foods. </a:t>
            </a:r>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11</a:t>
            </a:fld>
            <a:endParaRPr lang="fr-CA"/>
          </a:p>
        </p:txBody>
      </p:sp>
    </p:spTree>
    <p:extLst>
      <p:ext uri="{BB962C8B-B14F-4D97-AF65-F5344CB8AC3E}">
        <p14:creationId xmlns:p14="http://schemas.microsoft.com/office/powerpoint/2010/main" val="693898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smtClean="0"/>
              <a:t>Bacterial relative abundance of </a:t>
            </a:r>
            <a:r>
              <a:rPr lang="en-CA" b="1" dirty="0" err="1" smtClean="0"/>
              <a:t>Hadza</a:t>
            </a:r>
            <a:r>
              <a:rPr lang="en-CA" b="1" dirty="0" smtClean="0"/>
              <a:t> and Italian subjects.</a:t>
            </a:r>
            <a:r>
              <a:rPr lang="en-CA" dirty="0" smtClean="0"/>
              <a:t>16S rDNA gene survey of the faecal microbiota of 27 </a:t>
            </a:r>
            <a:r>
              <a:rPr lang="en-CA" dirty="0" err="1" smtClean="0"/>
              <a:t>Hadza</a:t>
            </a:r>
            <a:r>
              <a:rPr lang="en-CA" dirty="0" smtClean="0"/>
              <a:t> (H1-H27) and 16 Italian (IT1-IT16) adults. Relative abundance of (</a:t>
            </a:r>
            <a:r>
              <a:rPr lang="en-CA" b="1" dirty="0" smtClean="0"/>
              <a:t>a</a:t>
            </a:r>
            <a:r>
              <a:rPr lang="en-CA" dirty="0" smtClean="0"/>
              <a:t>) phylum and (</a:t>
            </a:r>
            <a:r>
              <a:rPr lang="en-CA" b="1" dirty="0" smtClean="0"/>
              <a:t>b</a:t>
            </a:r>
            <a:r>
              <a:rPr lang="en-CA" dirty="0" smtClean="0"/>
              <a:t>) genus-classified faecal microbiota is reported. Histograms are based on the proportion of OTUs per subject. Colours were assigned for all phyla detected, and for genera with a relative abundance ≥1% in at least 10% of subjects. (</a:t>
            </a:r>
            <a:r>
              <a:rPr lang="en-CA" b="1" dirty="0" smtClean="0"/>
              <a:t>c</a:t>
            </a:r>
            <a:r>
              <a:rPr lang="en-CA" dirty="0" smtClean="0"/>
              <a:t>) Donut charts summarizing genera relative abundance for Italians (outer donut) and </a:t>
            </a:r>
            <a:r>
              <a:rPr lang="en-CA" dirty="0" err="1" smtClean="0"/>
              <a:t>Hadza</a:t>
            </a:r>
            <a:r>
              <a:rPr lang="en-CA" dirty="0" smtClean="0"/>
              <a:t> (inner donut). Genera were filtered for those with ≥2% of total abundance in at least 10% of subjects. *denotes unclassified OTU reported at higher taxonomic level.</a:t>
            </a:r>
          </a:p>
          <a:p>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12</a:t>
            </a:fld>
            <a:endParaRPr lang="fr-CA"/>
          </a:p>
        </p:txBody>
      </p:sp>
    </p:spTree>
    <p:extLst>
      <p:ext uri="{BB962C8B-B14F-4D97-AF65-F5344CB8AC3E}">
        <p14:creationId xmlns:p14="http://schemas.microsoft.com/office/powerpoint/2010/main" val="29697617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smtClean="0"/>
              <a:t>Typical gene transfer occurs vertically i.e. parent to offspring, however with horizontal gene transfer genetic information can be spread to completely unrelated individuals.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smtClean="0"/>
              <a:t>Plasmids are typically circular in structure and consist of double stranded DNA. They replicate independently of the bacterial chromosome and are located in the cytoplasm, they are usually much smaller than the bacterial chromosome ranging from 1-100kb long. The genes found within the plasmid can be expressed by the bacterium and so proteins encoded for by the plasmid can be formed in the bacterium.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smtClean="0"/>
          </a:p>
          <a:p>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13</a:t>
            </a:fld>
            <a:endParaRPr lang="fr-CA"/>
          </a:p>
        </p:txBody>
      </p:sp>
    </p:spTree>
    <p:extLst>
      <p:ext uri="{BB962C8B-B14F-4D97-AF65-F5344CB8AC3E}">
        <p14:creationId xmlns:p14="http://schemas.microsoft.com/office/powerpoint/2010/main" val="2682258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C87C518D-B93B-42A3-B6AE-9A033D779276}" type="datetime1">
              <a:rPr lang="fr-CA" smtClean="0"/>
              <a:t>2017-07-14</a:t>
            </a:fld>
            <a:endParaRPr lang="fr-CA"/>
          </a:p>
        </p:txBody>
      </p:sp>
      <p:sp>
        <p:nvSpPr>
          <p:cNvPr id="5" name="Footer Placeholder 4"/>
          <p:cNvSpPr>
            <a:spLocks noGrp="1"/>
          </p:cNvSpPr>
          <p:nvPr>
            <p:ph type="ftr" sz="quarter" idx="11"/>
          </p:nvPr>
        </p:nvSpPr>
        <p:spPr/>
        <p:txBody>
          <a:bodyPr/>
          <a:lstStyle/>
          <a:p>
            <a:r>
              <a:rPr lang="fr-CA" smtClean="0"/>
              <a:t>S.R. BLI 2017</a:t>
            </a:r>
            <a:endParaRPr lang="fr-CA"/>
          </a:p>
        </p:txBody>
      </p:sp>
      <p:sp>
        <p:nvSpPr>
          <p:cNvPr id="6" name="Slide Number Placeholder 5"/>
          <p:cNvSpPr>
            <a:spLocks noGrp="1"/>
          </p:cNvSpPr>
          <p:nvPr>
            <p:ph type="sldNum" sz="quarter" idx="12"/>
          </p:nvPr>
        </p:nvSpPr>
        <p:spPr/>
        <p:txBody>
          <a:bodyPr/>
          <a:lstStyle/>
          <a:p>
            <a:fld id="{BB4E6648-F2D7-4C63-A963-734E02AA31B1}" type="slidenum">
              <a:rPr lang="fr-CA" smtClean="0"/>
              <a:t>‹#›</a:t>
            </a:fld>
            <a:endParaRPr lang="fr-CA"/>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E6C063-A406-4CE9-AB3A-7AF14F2B1CCB}" type="datetime1">
              <a:rPr lang="fr-CA" smtClean="0"/>
              <a:t>2017-07-14</a:t>
            </a:fld>
            <a:endParaRPr lang="fr-CA"/>
          </a:p>
        </p:txBody>
      </p:sp>
      <p:sp>
        <p:nvSpPr>
          <p:cNvPr id="5" name="Footer Placeholder 4"/>
          <p:cNvSpPr>
            <a:spLocks noGrp="1"/>
          </p:cNvSpPr>
          <p:nvPr>
            <p:ph type="ftr" sz="quarter" idx="11"/>
          </p:nvPr>
        </p:nvSpPr>
        <p:spPr/>
        <p:txBody>
          <a:bodyPr/>
          <a:lstStyle/>
          <a:p>
            <a:r>
              <a:rPr lang="fr-CA" smtClean="0"/>
              <a:t>S.R. BLI 2017</a:t>
            </a:r>
            <a:endParaRPr lang="fr-CA"/>
          </a:p>
        </p:txBody>
      </p:sp>
      <p:sp>
        <p:nvSpPr>
          <p:cNvPr id="6" name="Slide Number Placeholder 5"/>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47DB5F-FC09-496B-B4FE-0480071D3FD4}" type="datetime1">
              <a:rPr lang="fr-CA" smtClean="0"/>
              <a:t>2017-07-14</a:t>
            </a:fld>
            <a:endParaRPr lang="fr-CA"/>
          </a:p>
        </p:txBody>
      </p:sp>
      <p:sp>
        <p:nvSpPr>
          <p:cNvPr id="5" name="Footer Placeholder 4"/>
          <p:cNvSpPr>
            <a:spLocks noGrp="1"/>
          </p:cNvSpPr>
          <p:nvPr>
            <p:ph type="ftr" sz="quarter" idx="11"/>
          </p:nvPr>
        </p:nvSpPr>
        <p:spPr/>
        <p:txBody>
          <a:bodyPr/>
          <a:lstStyle/>
          <a:p>
            <a:r>
              <a:rPr lang="fr-CA" smtClean="0"/>
              <a:t>S.R. BLI 2017</a:t>
            </a:r>
            <a:endParaRPr lang="fr-CA"/>
          </a:p>
        </p:txBody>
      </p:sp>
      <p:sp>
        <p:nvSpPr>
          <p:cNvPr id="6" name="Slide Number Placeholder 5"/>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5C31FA-E8A2-404A-81F9-47033F58BABF}" type="datetime1">
              <a:rPr lang="fr-CA" smtClean="0"/>
              <a:t>2017-07-14</a:t>
            </a:fld>
            <a:endParaRPr lang="fr-CA"/>
          </a:p>
        </p:txBody>
      </p:sp>
      <p:sp>
        <p:nvSpPr>
          <p:cNvPr id="5" name="Footer Placeholder 4"/>
          <p:cNvSpPr>
            <a:spLocks noGrp="1"/>
          </p:cNvSpPr>
          <p:nvPr>
            <p:ph type="ftr" sz="quarter" idx="11"/>
          </p:nvPr>
        </p:nvSpPr>
        <p:spPr/>
        <p:txBody>
          <a:bodyPr/>
          <a:lstStyle/>
          <a:p>
            <a:r>
              <a:rPr lang="fr-CA" smtClean="0"/>
              <a:t>S.R. BLI 2017</a:t>
            </a:r>
            <a:endParaRPr lang="fr-CA"/>
          </a:p>
        </p:txBody>
      </p:sp>
      <p:sp>
        <p:nvSpPr>
          <p:cNvPr id="6" name="Slide Number Placeholder 5"/>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5" name="Title 94"/>
          <p:cNvSpPr>
            <a:spLocks noGrp="1"/>
          </p:cNvSpPr>
          <p:nvPr>
            <p:ph type="title"/>
          </p:nvPr>
        </p:nvSpPr>
        <p:spPr>
          <a:xfrm>
            <a:off x="457200" y="4463568"/>
            <a:ext cx="8305800" cy="1143000"/>
          </a:xfrm>
        </p:spPr>
        <p:txBody>
          <a:bodyPr/>
          <a:lstStyle/>
          <a:p>
            <a:r>
              <a:rPr lang="en-US" smtClean="0"/>
              <a:t>Click to edit Master title style</a:t>
            </a:r>
            <a:endParaRPr lang="en-US"/>
          </a:p>
        </p:txBody>
      </p:sp>
      <p:sp>
        <p:nvSpPr>
          <p:cNvPr id="2" name="Date Placeholder 1"/>
          <p:cNvSpPr>
            <a:spLocks noGrp="1"/>
          </p:cNvSpPr>
          <p:nvPr>
            <p:ph type="dt" sz="half" idx="10"/>
          </p:nvPr>
        </p:nvSpPr>
        <p:spPr/>
        <p:txBody>
          <a:bodyPr/>
          <a:lstStyle/>
          <a:p>
            <a:fld id="{15994F52-8EB4-4A90-A911-8F7563FBDCF7}" type="datetime1">
              <a:rPr lang="fr-CA" smtClean="0"/>
              <a:t>2017-07-14</a:t>
            </a:fld>
            <a:endParaRPr lang="fr-CA"/>
          </a:p>
        </p:txBody>
      </p:sp>
      <p:sp>
        <p:nvSpPr>
          <p:cNvPr id="91" name="Footer Placeholder 90"/>
          <p:cNvSpPr>
            <a:spLocks noGrp="1"/>
          </p:cNvSpPr>
          <p:nvPr>
            <p:ph type="ftr" sz="quarter" idx="11"/>
          </p:nvPr>
        </p:nvSpPr>
        <p:spPr/>
        <p:txBody>
          <a:bodyPr/>
          <a:lstStyle/>
          <a:p>
            <a:r>
              <a:rPr lang="fr-CA" smtClean="0"/>
              <a:t>S.R. BLI 2017</a:t>
            </a:r>
            <a:endParaRPr lang="fr-CA"/>
          </a:p>
        </p:txBody>
      </p:sp>
      <p:sp>
        <p:nvSpPr>
          <p:cNvPr id="92" name="Slide Number Placeholder 91"/>
          <p:cNvSpPr>
            <a:spLocks noGrp="1"/>
          </p:cNvSpPr>
          <p:nvPr>
            <p:ph type="sldNum" sz="quarter" idx="12"/>
          </p:nvPr>
        </p:nvSpPr>
        <p:spPr/>
        <p:txBody>
          <a:bodyPr/>
          <a:lstStyle/>
          <a:p>
            <a:fld id="{BB4E6648-F2D7-4C63-A963-734E02AA31B1}" type="slidenum">
              <a:rPr lang="fr-CA" smtClean="0"/>
              <a:t>‹#›</a:t>
            </a:fld>
            <a:endParaRPr lang="fr-CA"/>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6C05F09-2D76-4A97-83DE-2A16DF90C2ED}" type="datetime1">
              <a:rPr lang="fr-CA" smtClean="0"/>
              <a:t>2017-07-14</a:t>
            </a:fld>
            <a:endParaRPr lang="fr-CA"/>
          </a:p>
        </p:txBody>
      </p:sp>
      <p:sp>
        <p:nvSpPr>
          <p:cNvPr id="6" name="Footer Placeholder 5"/>
          <p:cNvSpPr>
            <a:spLocks noGrp="1"/>
          </p:cNvSpPr>
          <p:nvPr>
            <p:ph type="ftr" sz="quarter" idx="11"/>
          </p:nvPr>
        </p:nvSpPr>
        <p:spPr/>
        <p:txBody>
          <a:bodyPr/>
          <a:lstStyle/>
          <a:p>
            <a:r>
              <a:rPr lang="fr-CA" smtClean="0"/>
              <a:t>S.R. BLI 2017</a:t>
            </a:r>
            <a:endParaRPr lang="fr-CA"/>
          </a:p>
        </p:txBody>
      </p:sp>
      <p:sp>
        <p:nvSpPr>
          <p:cNvPr id="7" name="Slide Number Placeholder 6"/>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94DB1C-6112-46E7-8614-8ABA18D3CB25}" type="datetime1">
              <a:rPr lang="fr-CA" smtClean="0"/>
              <a:t>2017-07-14</a:t>
            </a:fld>
            <a:endParaRPr lang="fr-CA"/>
          </a:p>
        </p:txBody>
      </p:sp>
      <p:sp>
        <p:nvSpPr>
          <p:cNvPr id="8" name="Footer Placeholder 7"/>
          <p:cNvSpPr>
            <a:spLocks noGrp="1"/>
          </p:cNvSpPr>
          <p:nvPr>
            <p:ph type="ftr" sz="quarter" idx="11"/>
          </p:nvPr>
        </p:nvSpPr>
        <p:spPr/>
        <p:txBody>
          <a:bodyPr/>
          <a:lstStyle/>
          <a:p>
            <a:r>
              <a:rPr lang="fr-CA" smtClean="0"/>
              <a:t>S.R. BLI 2017</a:t>
            </a:r>
            <a:endParaRPr lang="fr-CA"/>
          </a:p>
        </p:txBody>
      </p:sp>
      <p:sp>
        <p:nvSpPr>
          <p:cNvPr id="9" name="Slide Number Placeholder 8"/>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DD4C3E3-71D0-42F8-8FD9-E2944C420C41}" type="datetime1">
              <a:rPr lang="fr-CA" smtClean="0"/>
              <a:t>2017-07-14</a:t>
            </a:fld>
            <a:endParaRPr lang="fr-CA"/>
          </a:p>
        </p:txBody>
      </p:sp>
      <p:sp>
        <p:nvSpPr>
          <p:cNvPr id="4" name="Footer Placeholder 3"/>
          <p:cNvSpPr>
            <a:spLocks noGrp="1"/>
          </p:cNvSpPr>
          <p:nvPr>
            <p:ph type="ftr" sz="quarter" idx="11"/>
          </p:nvPr>
        </p:nvSpPr>
        <p:spPr/>
        <p:txBody>
          <a:bodyPr/>
          <a:lstStyle/>
          <a:p>
            <a:r>
              <a:rPr lang="fr-CA" smtClean="0"/>
              <a:t>S.R. BLI 2017</a:t>
            </a:r>
            <a:endParaRPr lang="fr-CA"/>
          </a:p>
        </p:txBody>
      </p:sp>
      <p:sp>
        <p:nvSpPr>
          <p:cNvPr id="5" name="Slide Number Placeholder 4"/>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DF81A2-A271-4A0C-AD22-A866DCCCB91C}" type="datetime1">
              <a:rPr lang="fr-CA" smtClean="0"/>
              <a:t>2017-07-14</a:t>
            </a:fld>
            <a:endParaRPr lang="fr-CA"/>
          </a:p>
        </p:txBody>
      </p:sp>
      <p:sp>
        <p:nvSpPr>
          <p:cNvPr id="3" name="Footer Placeholder 2"/>
          <p:cNvSpPr>
            <a:spLocks noGrp="1"/>
          </p:cNvSpPr>
          <p:nvPr>
            <p:ph type="ftr" sz="quarter" idx="11"/>
          </p:nvPr>
        </p:nvSpPr>
        <p:spPr/>
        <p:txBody>
          <a:bodyPr/>
          <a:lstStyle/>
          <a:p>
            <a:r>
              <a:rPr lang="fr-CA" smtClean="0"/>
              <a:t>S.R. BLI 2017</a:t>
            </a:r>
            <a:endParaRPr lang="fr-CA"/>
          </a:p>
        </p:txBody>
      </p:sp>
      <p:sp>
        <p:nvSpPr>
          <p:cNvPr id="4" name="Slide Number Placeholder 3"/>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FAB64FB-A6DD-4AAB-8045-1293B7DBAD64}" type="datetime1">
              <a:rPr lang="fr-CA" smtClean="0"/>
              <a:t>2017-07-14</a:t>
            </a:fld>
            <a:endParaRPr lang="fr-CA"/>
          </a:p>
        </p:txBody>
      </p:sp>
      <p:sp>
        <p:nvSpPr>
          <p:cNvPr id="6" name="Footer Placeholder 5"/>
          <p:cNvSpPr>
            <a:spLocks noGrp="1"/>
          </p:cNvSpPr>
          <p:nvPr>
            <p:ph type="ftr" sz="quarter" idx="11"/>
          </p:nvPr>
        </p:nvSpPr>
        <p:spPr/>
        <p:txBody>
          <a:bodyPr/>
          <a:lstStyle/>
          <a:p>
            <a:r>
              <a:rPr lang="fr-CA" smtClean="0"/>
              <a:t>S.R. BLI 2017</a:t>
            </a:r>
            <a:endParaRPr lang="fr-CA"/>
          </a:p>
        </p:txBody>
      </p:sp>
      <p:sp>
        <p:nvSpPr>
          <p:cNvPr id="7" name="Slide Number Placeholder 6"/>
          <p:cNvSpPr>
            <a:spLocks noGrp="1"/>
          </p:cNvSpPr>
          <p:nvPr>
            <p:ph type="sldNum" sz="quarter" idx="12"/>
          </p:nvPr>
        </p:nvSpPr>
        <p:spPr/>
        <p:txBody>
          <a:bodyPr/>
          <a:lstStyle/>
          <a:p>
            <a:fld id="{BB4E6648-F2D7-4C63-A963-734E02AA31B1}" type="slidenum">
              <a:rPr lang="fr-CA" smtClean="0"/>
              <a:t>‹#›</a:t>
            </a:fld>
            <a:endParaRPr lang="fr-CA"/>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D07DAE00-3B60-4DAD-9F24-ED2C4DF5318F}" type="datetime1">
              <a:rPr lang="fr-CA" smtClean="0"/>
              <a:t>2017-07-14</a:t>
            </a:fld>
            <a:endParaRPr lang="fr-CA"/>
          </a:p>
        </p:txBody>
      </p:sp>
      <p:sp>
        <p:nvSpPr>
          <p:cNvPr id="6" name="Footer Placeholder 5"/>
          <p:cNvSpPr>
            <a:spLocks noGrp="1"/>
          </p:cNvSpPr>
          <p:nvPr>
            <p:ph type="ftr" sz="quarter" idx="11"/>
          </p:nvPr>
        </p:nvSpPr>
        <p:spPr/>
        <p:txBody>
          <a:bodyPr/>
          <a:lstStyle/>
          <a:p>
            <a:r>
              <a:rPr lang="fr-CA" smtClean="0"/>
              <a:t>S.R. BLI 2017</a:t>
            </a:r>
            <a:endParaRPr lang="fr-CA"/>
          </a:p>
        </p:txBody>
      </p:sp>
      <p:sp>
        <p:nvSpPr>
          <p:cNvPr id="7" name="Slide Number Placeholder 6"/>
          <p:cNvSpPr>
            <a:spLocks noGrp="1"/>
          </p:cNvSpPr>
          <p:nvPr>
            <p:ph type="sldNum" sz="quarter" idx="12"/>
          </p:nvPr>
        </p:nvSpPr>
        <p:spPr/>
        <p:txBody>
          <a:bodyPr/>
          <a:lstStyle/>
          <a:p>
            <a:fld id="{BB4E6648-F2D7-4C63-A963-734E02AA31B1}" type="slidenum">
              <a:rPr lang="fr-CA" smtClean="0"/>
              <a:t>‹#›</a:t>
            </a:fld>
            <a:endParaRPr lang="fr-CA"/>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67F9446E-203D-424E-903F-2F46B2C5D803}" type="datetime1">
              <a:rPr lang="fr-CA" smtClean="0"/>
              <a:t>2017-07-14</a:t>
            </a:fld>
            <a:endParaRPr lang="fr-CA"/>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r>
              <a:rPr lang="fr-CA" smtClean="0"/>
              <a:t>S.R. BLI 2017</a:t>
            </a:r>
            <a:endParaRPr lang="fr-CA"/>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BB4E6648-F2D7-4C63-A963-734E02AA31B1}" type="slidenum">
              <a:rPr lang="fr-CA" smtClean="0"/>
              <a:t>‹#›</a:t>
            </a:fld>
            <a:endParaRPr lang="fr-CA"/>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ncbi.nlm.nih.gov/pubmed/24736369"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learn.genetics.utah.edu/content/microbiome/" TargetMode="External"/><Relationship Id="rId7" Type="http://schemas.openxmlformats.org/officeDocument/2006/relationships/hyperlink" Target="http://www.nejm.org/doi/full/10.1056/NEJMra1600266" TargetMode="External"/><Relationship Id="rId2" Type="http://schemas.openxmlformats.org/officeDocument/2006/relationships/hyperlink" Target="https://www.nature.com/articles/ncomms4654?__hstc=223686340.3ddcb7e6221ba3e6a5bbfb7601d5305e.1474848000113.1474848000115.1474848000116.2&amp;__hssc=223686340.1.1474848000116&amp;__hsfp=1773666937" TargetMode="External"/><Relationship Id="rId1" Type="http://schemas.openxmlformats.org/officeDocument/2006/relationships/slideLayout" Target="../slideLayouts/slideLayout2.xml"/><Relationship Id="rId6" Type="http://schemas.openxmlformats.org/officeDocument/2006/relationships/hyperlink" Target="https://www.ncbi.nlm.nih.gov/pmc/articles/PMC4566439/" TargetMode="External"/><Relationship Id="rId5" Type="http://schemas.openxmlformats.org/officeDocument/2006/relationships/hyperlink" Target="http://outreach.mcb.harvard.edu/Microbiome/download/Microbiome.pptx" TargetMode="External"/><Relationship Id="rId4" Type="http://schemas.openxmlformats.org/officeDocument/2006/relationships/hyperlink" Target="http://hmpdacc.org/" TargetMode="Externa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133600"/>
            <a:ext cx="4038600" cy="1600327"/>
          </a:xfrm>
        </p:spPr>
        <p:txBody>
          <a:bodyPr>
            <a:normAutofit fontScale="90000"/>
          </a:bodyPr>
          <a:lstStyle/>
          <a:p>
            <a:r>
              <a:rPr lang="en-US" dirty="0" smtClean="0"/>
              <a:t/>
            </a:r>
            <a:br>
              <a:rPr lang="en-US" dirty="0" smtClean="0"/>
            </a:br>
            <a:r>
              <a:rPr lang="en-US" dirty="0" smtClean="0"/>
              <a:t>-The promise of the microbiome</a:t>
            </a:r>
            <a:br>
              <a:rPr lang="en-US" dirty="0" smtClean="0"/>
            </a:br>
            <a:r>
              <a:rPr lang="en-US" i="1" dirty="0" smtClean="0"/>
              <a:t>BLI Research 2017</a:t>
            </a:r>
            <a:endParaRPr lang="fr-CA" i="1" dirty="0"/>
          </a:p>
        </p:txBody>
      </p:sp>
      <p:sp>
        <p:nvSpPr>
          <p:cNvPr id="3" name="Subtitle 2"/>
          <p:cNvSpPr>
            <a:spLocks noGrp="1"/>
          </p:cNvSpPr>
          <p:nvPr>
            <p:ph type="subTitle" idx="1"/>
          </p:nvPr>
        </p:nvSpPr>
        <p:spPr>
          <a:xfrm>
            <a:off x="914400" y="3733800"/>
            <a:ext cx="3733800" cy="1066800"/>
          </a:xfrm>
        </p:spPr>
        <p:txBody>
          <a:bodyPr/>
          <a:lstStyle/>
          <a:p>
            <a:r>
              <a:rPr lang="fr-CA" dirty="0" smtClean="0"/>
              <a:t>Samuel Robichaud</a:t>
            </a:r>
            <a:endParaRPr lang="fr-CA" dirty="0"/>
          </a:p>
        </p:txBody>
      </p:sp>
      <p:sp>
        <p:nvSpPr>
          <p:cNvPr id="4" name="Footer Placeholder 3"/>
          <p:cNvSpPr>
            <a:spLocks noGrp="1"/>
          </p:cNvSpPr>
          <p:nvPr>
            <p:ph type="ftr" sz="quarter" idx="11"/>
          </p:nvPr>
        </p:nvSpPr>
        <p:spPr/>
        <p:txBody>
          <a:bodyPr/>
          <a:lstStyle/>
          <a:p>
            <a:r>
              <a:rPr lang="fr-CA" dirty="0" smtClean="0"/>
              <a:t>S.R. BLI 2017</a:t>
            </a:r>
            <a:endParaRPr lang="fr-CA" dirty="0"/>
          </a:p>
        </p:txBody>
      </p:sp>
    </p:spTree>
    <p:extLst>
      <p:ext uri="{BB962C8B-B14F-4D97-AF65-F5344CB8AC3E}">
        <p14:creationId xmlns:p14="http://schemas.microsoft.com/office/powerpoint/2010/main" val="33532077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dirty="0" smtClean="0"/>
              <a:t>The </a:t>
            </a:r>
            <a:r>
              <a:rPr lang="fr-CA" dirty="0" err="1" smtClean="0"/>
              <a:t>microbiome</a:t>
            </a:r>
            <a:r>
              <a:rPr lang="fr-CA" dirty="0" smtClean="0"/>
              <a:t> </a:t>
            </a:r>
            <a:r>
              <a:rPr lang="fr-CA" dirty="0" err="1" smtClean="0"/>
              <a:t>is</a:t>
            </a:r>
            <a:r>
              <a:rPr lang="fr-CA" dirty="0" smtClean="0"/>
              <a:t> important </a:t>
            </a:r>
            <a:r>
              <a:rPr lang="fr-CA" dirty="0" err="1" smtClean="0"/>
              <a:t>beyond</a:t>
            </a:r>
            <a:r>
              <a:rPr lang="fr-CA" dirty="0" smtClean="0"/>
              <a:t> the </a:t>
            </a:r>
            <a:r>
              <a:rPr lang="fr-CA" dirty="0" err="1" smtClean="0"/>
              <a:t>gut</a:t>
            </a:r>
            <a:r>
              <a:rPr lang="fr-CA" dirty="0" smtClean="0"/>
              <a:t>;</a:t>
            </a:r>
            <a:br>
              <a:rPr lang="fr-CA" dirty="0" smtClean="0"/>
            </a:br>
            <a:r>
              <a:rPr lang="fr-CA" dirty="0" smtClean="0"/>
              <a:t>Brain-</a:t>
            </a:r>
            <a:r>
              <a:rPr lang="fr-CA" dirty="0" err="1" smtClean="0"/>
              <a:t>gut</a:t>
            </a:r>
            <a:r>
              <a:rPr lang="fr-CA" dirty="0" smtClean="0"/>
              <a:t> axis</a:t>
            </a:r>
            <a:endParaRPr lang="en-CA" dirty="0"/>
          </a:p>
        </p:txBody>
      </p:sp>
      <p:sp>
        <p:nvSpPr>
          <p:cNvPr id="3" name="Content Placeholder 2"/>
          <p:cNvSpPr>
            <a:spLocks noGrp="1"/>
          </p:cNvSpPr>
          <p:nvPr>
            <p:ph idx="1"/>
          </p:nvPr>
        </p:nvSpPr>
        <p:spPr>
          <a:xfrm>
            <a:off x="457200" y="1600200"/>
            <a:ext cx="2819400" cy="4525963"/>
          </a:xfrm>
        </p:spPr>
        <p:txBody>
          <a:bodyPr>
            <a:normAutofit/>
          </a:bodyPr>
          <a:lstStyle/>
          <a:p>
            <a:r>
              <a:rPr lang="en-US" sz="1600" i="1" dirty="0">
                <a:solidFill>
                  <a:schemeClr val="bg1">
                    <a:lumMod val="95000"/>
                    <a:lumOff val="5000"/>
                  </a:schemeClr>
                </a:solidFill>
              </a:rPr>
              <a:t>As is the case with humans, autistic mice have abnormal levels of bacteria in their guts. But after feeding them applesauce laced with the gut bacterium </a:t>
            </a:r>
            <a:r>
              <a:rPr lang="en-US" sz="1600" i="1" dirty="0" err="1">
                <a:solidFill>
                  <a:schemeClr val="bg1">
                    <a:lumMod val="95000"/>
                    <a:lumOff val="5000"/>
                  </a:schemeClr>
                </a:solidFill>
              </a:rPr>
              <a:t>Bacteroides</a:t>
            </a:r>
            <a:r>
              <a:rPr lang="en-US" sz="1600" i="1" dirty="0">
                <a:solidFill>
                  <a:schemeClr val="bg1">
                    <a:lumMod val="95000"/>
                    <a:lumOff val="5000"/>
                  </a:schemeClr>
                </a:solidFill>
              </a:rPr>
              <a:t> </a:t>
            </a:r>
            <a:r>
              <a:rPr lang="en-US" sz="1600" i="1" dirty="0" err="1">
                <a:solidFill>
                  <a:schemeClr val="bg1">
                    <a:lumMod val="95000"/>
                    <a:lumOff val="5000"/>
                  </a:schemeClr>
                </a:solidFill>
              </a:rPr>
              <a:t>fragilis</a:t>
            </a:r>
            <a:r>
              <a:rPr lang="en-US" sz="1600" i="1" dirty="0">
                <a:solidFill>
                  <a:schemeClr val="bg1">
                    <a:lumMod val="95000"/>
                    <a:lumOff val="5000"/>
                  </a:schemeClr>
                </a:solidFill>
              </a:rPr>
              <a:t> for three weeks, Hsiao found the levels of several species of bacteria in the mice's guts returned to normal. More importantly, some of the animals’ autistic </a:t>
            </a:r>
            <a:r>
              <a:rPr lang="en-US" sz="1600" i="1" dirty="0" err="1">
                <a:solidFill>
                  <a:schemeClr val="bg1">
                    <a:lumMod val="95000"/>
                    <a:lumOff val="5000"/>
                  </a:schemeClr>
                </a:solidFill>
              </a:rPr>
              <a:t>behaviours</a:t>
            </a:r>
            <a:r>
              <a:rPr lang="en-US" sz="1600" i="1" dirty="0">
                <a:solidFill>
                  <a:schemeClr val="bg1">
                    <a:lumMod val="95000"/>
                    <a:lumOff val="5000"/>
                  </a:schemeClr>
                </a:solidFill>
              </a:rPr>
              <a:t> changed.</a:t>
            </a:r>
          </a:p>
          <a:p>
            <a:endParaRPr lang="en-CA" sz="1600" dirty="0">
              <a:solidFill>
                <a:schemeClr val="bg1">
                  <a:lumMod val="95000"/>
                  <a:lumOff val="5000"/>
                </a:schemeClr>
              </a:solidFill>
            </a:endParaRPr>
          </a:p>
        </p:txBody>
      </p:sp>
      <p:pic>
        <p:nvPicPr>
          <p:cNvPr id="4" name="Picture 3" descr="autism.jpg"/>
          <p:cNvPicPr>
            <a:picLocks noChangeAspect="1"/>
          </p:cNvPicPr>
          <p:nvPr/>
        </p:nvPicPr>
        <p:blipFill>
          <a:blip r:embed="rId3" cstate="print"/>
          <a:stretch>
            <a:fillRect/>
          </a:stretch>
        </p:blipFill>
        <p:spPr>
          <a:xfrm>
            <a:off x="4191000" y="846138"/>
            <a:ext cx="4799824" cy="5733552"/>
          </a:xfrm>
          <a:prstGeom prst="rect">
            <a:avLst/>
          </a:prstGeom>
        </p:spPr>
      </p:pic>
      <p:sp>
        <p:nvSpPr>
          <p:cNvPr id="6" name="TextBox 5"/>
          <p:cNvSpPr txBox="1"/>
          <p:nvPr/>
        </p:nvSpPr>
        <p:spPr>
          <a:xfrm>
            <a:off x="3259335" y="5867400"/>
            <a:ext cx="931665" cy="369332"/>
          </a:xfrm>
          <a:prstGeom prst="rect">
            <a:avLst/>
          </a:prstGeom>
          <a:noFill/>
        </p:spPr>
        <p:txBody>
          <a:bodyPr wrap="none" rtlCol="0">
            <a:spAutoFit/>
          </a:bodyPr>
          <a:lstStyle/>
          <a:p>
            <a:r>
              <a:rPr lang="fr-CA" b="1" i="1" dirty="0" err="1"/>
              <a:t>Shi</a:t>
            </a:r>
            <a:r>
              <a:rPr lang="fr-CA" b="1" i="1" dirty="0"/>
              <a:t> et al.</a:t>
            </a:r>
            <a:endParaRPr lang="fr-CA" i="1" dirty="0"/>
          </a:p>
        </p:txBody>
      </p:sp>
      <p:sp>
        <p:nvSpPr>
          <p:cNvPr id="5" name="Footer Placeholder 4"/>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41289621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513" y="609600"/>
            <a:ext cx="8229600" cy="1143000"/>
          </a:xfrm>
        </p:spPr>
        <p:txBody>
          <a:bodyPr>
            <a:normAutofit fontScale="90000"/>
          </a:bodyPr>
          <a:lstStyle/>
          <a:p>
            <a:r>
              <a:rPr lang="fr-CA" dirty="0" smtClean="0"/>
              <a:t>The </a:t>
            </a:r>
            <a:r>
              <a:rPr lang="fr-CA" dirty="0" err="1" smtClean="0"/>
              <a:t>Hazda</a:t>
            </a:r>
            <a:r>
              <a:rPr lang="fr-CA" dirty="0" smtClean="0"/>
              <a:t> </a:t>
            </a:r>
            <a:r>
              <a:rPr lang="fr-CA" dirty="0" err="1" smtClean="0"/>
              <a:t>Tribe</a:t>
            </a:r>
            <a:r>
              <a:rPr lang="fr-CA" dirty="0" smtClean="0"/>
              <a:t>;</a:t>
            </a:r>
            <a:br>
              <a:rPr lang="fr-CA" dirty="0" smtClean="0"/>
            </a:br>
            <a:r>
              <a:rPr lang="fr-CA" dirty="0" smtClean="0"/>
              <a:t>One of the last </a:t>
            </a:r>
            <a:r>
              <a:rPr lang="fr-CA" dirty="0" err="1" smtClean="0"/>
              <a:t>pocket</a:t>
            </a:r>
            <a:r>
              <a:rPr lang="fr-CA" dirty="0" smtClean="0"/>
              <a:t> of </a:t>
            </a:r>
            <a:r>
              <a:rPr lang="fr-CA" dirty="0" err="1" smtClean="0"/>
              <a:t>athentic</a:t>
            </a:r>
            <a:r>
              <a:rPr lang="fr-CA" dirty="0" smtClean="0"/>
              <a:t> </a:t>
            </a:r>
            <a:r>
              <a:rPr lang="fr-CA" dirty="0" err="1" smtClean="0"/>
              <a:t>human</a:t>
            </a:r>
            <a:r>
              <a:rPr lang="fr-CA" dirty="0" smtClean="0"/>
              <a:t> </a:t>
            </a:r>
            <a:r>
              <a:rPr lang="fr-CA" dirty="0" err="1" smtClean="0"/>
              <a:t>microbiome</a:t>
            </a:r>
            <a:endParaRPr lang="en-CA" dirty="0"/>
          </a:p>
        </p:txBody>
      </p:sp>
      <p:pic>
        <p:nvPicPr>
          <p:cNvPr id="8" name="Content Placeholder 7"/>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038600" y="2057400"/>
            <a:ext cx="4705250" cy="3612533"/>
          </a:xfrm>
        </p:spPr>
      </p:pic>
      <p:sp>
        <p:nvSpPr>
          <p:cNvPr id="9" name="Rectangle 8"/>
          <p:cNvSpPr/>
          <p:nvPr/>
        </p:nvSpPr>
        <p:spPr>
          <a:xfrm>
            <a:off x="425513" y="2209800"/>
            <a:ext cx="3384487" cy="1200329"/>
          </a:xfrm>
          <a:prstGeom prst="rect">
            <a:avLst/>
          </a:prstGeom>
        </p:spPr>
        <p:txBody>
          <a:bodyPr wrap="square">
            <a:spAutoFit/>
          </a:bodyPr>
          <a:lstStyle/>
          <a:p>
            <a:r>
              <a:rPr lang="en-CA" dirty="0">
                <a:hlinkClick r:id="rId4"/>
              </a:rPr>
              <a:t>https://</a:t>
            </a:r>
            <a:r>
              <a:rPr lang="en-CA" dirty="0" smtClean="0">
                <a:hlinkClick r:id="rId4"/>
              </a:rPr>
              <a:t>www.ncbi.nlm.nih.gov/pubmed/24736369</a:t>
            </a:r>
            <a:endParaRPr lang="en-CA" dirty="0" smtClean="0"/>
          </a:p>
          <a:p>
            <a:endParaRPr lang="fr-CA" dirty="0"/>
          </a:p>
          <a:p>
            <a:endParaRPr lang="en-CA" dirty="0"/>
          </a:p>
        </p:txBody>
      </p:sp>
      <p:sp>
        <p:nvSpPr>
          <p:cNvPr id="10" name="TextBox 9"/>
          <p:cNvSpPr txBox="1"/>
          <p:nvPr/>
        </p:nvSpPr>
        <p:spPr>
          <a:xfrm>
            <a:off x="4909889" y="6019800"/>
            <a:ext cx="2962671" cy="369332"/>
          </a:xfrm>
          <a:prstGeom prst="rect">
            <a:avLst/>
          </a:prstGeom>
          <a:noFill/>
        </p:spPr>
        <p:txBody>
          <a:bodyPr wrap="none" rtlCol="0">
            <a:spAutoFit/>
          </a:bodyPr>
          <a:lstStyle/>
          <a:p>
            <a:r>
              <a:rPr lang="fr-CA" i="1" dirty="0" err="1" smtClean="0"/>
              <a:t>Shnorr</a:t>
            </a:r>
            <a:r>
              <a:rPr lang="fr-CA" i="1" dirty="0" smtClean="0"/>
              <a:t> et al., 2014 Nat </a:t>
            </a:r>
            <a:r>
              <a:rPr lang="fr-CA" i="1" dirty="0" err="1" smtClean="0"/>
              <a:t>Comm</a:t>
            </a:r>
            <a:endParaRPr lang="en-CA" i="1" dirty="0"/>
          </a:p>
        </p:txBody>
      </p:sp>
      <p:sp>
        <p:nvSpPr>
          <p:cNvPr id="11" name="TextBox 10"/>
          <p:cNvSpPr txBox="1"/>
          <p:nvPr/>
        </p:nvSpPr>
        <p:spPr>
          <a:xfrm>
            <a:off x="609601" y="4038600"/>
            <a:ext cx="2819400" cy="1477328"/>
          </a:xfrm>
          <a:prstGeom prst="rect">
            <a:avLst/>
          </a:prstGeom>
          <a:noFill/>
        </p:spPr>
        <p:txBody>
          <a:bodyPr wrap="square" rtlCol="0">
            <a:spAutoFit/>
          </a:bodyPr>
          <a:lstStyle/>
          <a:p>
            <a:r>
              <a:rPr lang="fr-CA" dirty="0" smtClean="0"/>
              <a:t>The </a:t>
            </a:r>
            <a:r>
              <a:rPr lang="fr-CA" dirty="0" err="1" smtClean="0"/>
              <a:t>hazda</a:t>
            </a:r>
            <a:r>
              <a:rPr lang="fr-CA" dirty="0" smtClean="0"/>
              <a:t> population are mobile </a:t>
            </a:r>
            <a:r>
              <a:rPr lang="fr-CA" dirty="0" err="1" smtClean="0"/>
              <a:t>tribes</a:t>
            </a:r>
            <a:r>
              <a:rPr lang="fr-CA" dirty="0" smtClean="0"/>
              <a:t> in </a:t>
            </a:r>
            <a:r>
              <a:rPr lang="fr-CA" dirty="0" err="1" smtClean="0"/>
              <a:t>Tanzania</a:t>
            </a:r>
            <a:r>
              <a:rPr lang="fr-CA" dirty="0" smtClean="0"/>
              <a:t>, living in </a:t>
            </a:r>
            <a:r>
              <a:rPr lang="fr-CA" dirty="0" err="1" smtClean="0"/>
              <a:t>very</a:t>
            </a:r>
            <a:r>
              <a:rPr lang="fr-CA" dirty="0" smtClean="0"/>
              <a:t> </a:t>
            </a:r>
            <a:r>
              <a:rPr lang="fr-CA" dirty="0" err="1" smtClean="0"/>
              <a:t>traditional</a:t>
            </a:r>
            <a:r>
              <a:rPr lang="fr-CA" dirty="0" smtClean="0"/>
              <a:t>  and non-</a:t>
            </a:r>
            <a:r>
              <a:rPr lang="fr-CA" dirty="0" err="1" smtClean="0"/>
              <a:t>indusrialized</a:t>
            </a:r>
            <a:r>
              <a:rPr lang="fr-CA" dirty="0" smtClean="0"/>
              <a:t> </a:t>
            </a:r>
            <a:r>
              <a:rPr lang="fr-CA" dirty="0" err="1" smtClean="0"/>
              <a:t>way</a:t>
            </a:r>
            <a:r>
              <a:rPr lang="fr-CA" dirty="0" smtClean="0"/>
              <a:t> </a:t>
            </a:r>
            <a:r>
              <a:rPr lang="fr-CA" dirty="0" err="1" smtClean="0"/>
              <a:t>known</a:t>
            </a:r>
            <a:r>
              <a:rPr lang="fr-CA" dirty="0" smtClean="0"/>
              <a:t> for  </a:t>
            </a:r>
            <a:r>
              <a:rPr lang="fr-CA" dirty="0" err="1" smtClean="0"/>
              <a:t>their</a:t>
            </a:r>
            <a:r>
              <a:rPr lang="fr-CA" dirty="0" smtClean="0"/>
              <a:t> </a:t>
            </a:r>
            <a:r>
              <a:rPr lang="fr-CA" dirty="0" err="1" smtClean="0"/>
              <a:t>longevity</a:t>
            </a:r>
            <a:r>
              <a:rPr lang="fr-CA" dirty="0" smtClean="0"/>
              <a:t> </a:t>
            </a:r>
            <a:endParaRPr lang="en-CA" dirty="0"/>
          </a:p>
        </p:txBody>
      </p:sp>
      <p:sp>
        <p:nvSpPr>
          <p:cNvPr id="3" name="Footer Placeholder 2"/>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0190201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The </a:t>
            </a:r>
            <a:r>
              <a:rPr lang="en-CA" dirty="0" err="1"/>
              <a:t>Hadza</a:t>
            </a:r>
            <a:r>
              <a:rPr lang="en-CA" dirty="0"/>
              <a:t> and Italian </a:t>
            </a:r>
            <a:r>
              <a:rPr lang="en-CA" dirty="0" smtClean="0"/>
              <a:t>microbial profiles </a:t>
            </a:r>
            <a:r>
              <a:rPr lang="en-CA" dirty="0"/>
              <a:t>are quite distinct</a:t>
            </a: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715000" y="1600200"/>
            <a:ext cx="3191256" cy="3770380"/>
          </a:xfrm>
        </p:spPr>
      </p:pic>
      <p:sp>
        <p:nvSpPr>
          <p:cNvPr id="5" name="Rectangle 4"/>
          <p:cNvSpPr/>
          <p:nvPr/>
        </p:nvSpPr>
        <p:spPr>
          <a:xfrm>
            <a:off x="4876800" y="5705542"/>
            <a:ext cx="2962671" cy="369332"/>
          </a:xfrm>
          <a:prstGeom prst="rect">
            <a:avLst/>
          </a:prstGeom>
        </p:spPr>
        <p:txBody>
          <a:bodyPr wrap="none">
            <a:spAutoFit/>
          </a:bodyPr>
          <a:lstStyle/>
          <a:p>
            <a:r>
              <a:rPr lang="fr-CA" i="1" dirty="0" err="1"/>
              <a:t>Shnorr</a:t>
            </a:r>
            <a:r>
              <a:rPr lang="fr-CA" i="1" dirty="0"/>
              <a:t> et al., 2014 Nat </a:t>
            </a:r>
            <a:r>
              <a:rPr lang="fr-CA" i="1" dirty="0" err="1"/>
              <a:t>Comm</a:t>
            </a:r>
            <a:endParaRPr lang="en-CA" i="1"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057400"/>
            <a:ext cx="5175268"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21827" y="5243877"/>
            <a:ext cx="4529573" cy="646331"/>
          </a:xfrm>
          <a:prstGeom prst="rect">
            <a:avLst/>
          </a:prstGeom>
          <a:noFill/>
        </p:spPr>
        <p:txBody>
          <a:bodyPr wrap="none" rtlCol="0">
            <a:spAutoFit/>
          </a:bodyPr>
          <a:lstStyle/>
          <a:p>
            <a:r>
              <a:rPr lang="en-US" i="1" dirty="0" err="1"/>
              <a:t>Fillipo</a:t>
            </a:r>
            <a:r>
              <a:rPr lang="en-US" i="1" dirty="0"/>
              <a:t> et al., 2010 </a:t>
            </a:r>
            <a:r>
              <a:rPr lang="en-CA" i="1" dirty="0"/>
              <a:t>Proc Natl </a:t>
            </a:r>
            <a:r>
              <a:rPr lang="en-CA" i="1" dirty="0" err="1"/>
              <a:t>Acad</a:t>
            </a:r>
            <a:r>
              <a:rPr lang="en-CA" i="1" dirty="0"/>
              <a:t> </a:t>
            </a:r>
            <a:r>
              <a:rPr lang="en-CA" i="1" dirty="0" err="1"/>
              <a:t>Sci</a:t>
            </a:r>
            <a:r>
              <a:rPr lang="en-CA" i="1" dirty="0"/>
              <a:t>, 107(33)</a:t>
            </a:r>
            <a:endParaRPr lang="en-US" i="1" dirty="0"/>
          </a:p>
          <a:p>
            <a:endParaRPr lang="fr-CA" dirty="0"/>
          </a:p>
        </p:txBody>
      </p:sp>
      <p:sp>
        <p:nvSpPr>
          <p:cNvPr id="6" name="Footer Placeholder 5"/>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9116560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dirty="0" err="1" smtClean="0"/>
              <a:t>Beneficial</a:t>
            </a:r>
            <a:r>
              <a:rPr lang="fr-CA" dirty="0" smtClean="0"/>
              <a:t> </a:t>
            </a:r>
            <a:r>
              <a:rPr lang="fr-CA" dirty="0" err="1" smtClean="0"/>
              <a:t>bacteria</a:t>
            </a:r>
            <a:r>
              <a:rPr lang="fr-CA" dirty="0" smtClean="0"/>
              <a:t> exchange </a:t>
            </a:r>
            <a:r>
              <a:rPr lang="fr-CA" dirty="0" err="1" smtClean="0"/>
              <a:t>genes</a:t>
            </a:r>
            <a:r>
              <a:rPr lang="fr-CA" dirty="0" smtClean="0"/>
              <a:t> in the </a:t>
            </a:r>
            <a:r>
              <a:rPr lang="fr-CA" dirty="0" err="1" smtClean="0"/>
              <a:t>gut</a:t>
            </a:r>
            <a:r>
              <a:rPr lang="fr-CA" dirty="0" smtClean="0"/>
              <a:t> </a:t>
            </a:r>
            <a:r>
              <a:rPr lang="fr-CA" dirty="0" err="1" smtClean="0"/>
              <a:t>microbiome</a:t>
            </a:r>
            <a:endParaRPr lang="fr-CA" dirty="0"/>
          </a:p>
        </p:txBody>
      </p:sp>
      <p:sp>
        <p:nvSpPr>
          <p:cNvPr id="3" name="Content Placeholder 2"/>
          <p:cNvSpPr>
            <a:spLocks noGrp="1"/>
          </p:cNvSpPr>
          <p:nvPr>
            <p:ph idx="1"/>
          </p:nvPr>
        </p:nvSpPr>
        <p:spPr/>
        <p:txBody>
          <a:bodyPr>
            <a:normAutofit fontScale="70000" lnSpcReduction="20000"/>
          </a:bodyPr>
          <a:lstStyle/>
          <a:p>
            <a:r>
              <a:rPr lang="en-CA" dirty="0" smtClean="0"/>
              <a:t>Good bacteria or probiotics are master of adaptation in the microbiome. </a:t>
            </a:r>
            <a:r>
              <a:rPr lang="en-CA" u="sng" dirty="0" smtClean="0">
                <a:solidFill>
                  <a:srgbClr val="FF0000"/>
                </a:solidFill>
              </a:rPr>
              <a:t>Horizontal </a:t>
            </a:r>
            <a:r>
              <a:rPr lang="en-CA" u="sng" dirty="0">
                <a:solidFill>
                  <a:srgbClr val="FF0000"/>
                </a:solidFill>
              </a:rPr>
              <a:t>gene transfer </a:t>
            </a:r>
            <a:r>
              <a:rPr lang="en-CA" dirty="0"/>
              <a:t>is the sharing of genetic information between individuals in the population. H</a:t>
            </a:r>
            <a:r>
              <a:rPr lang="en-CA" dirty="0" smtClean="0"/>
              <a:t>orizontal </a:t>
            </a:r>
            <a:r>
              <a:rPr lang="en-CA" dirty="0"/>
              <a:t>gene transfer genetic information can be spread to completely unrelated individuals</a:t>
            </a:r>
            <a:r>
              <a:rPr lang="en-CA" dirty="0" smtClean="0"/>
              <a:t>.</a:t>
            </a:r>
          </a:p>
          <a:p>
            <a:pPr marL="0" indent="0">
              <a:buNone/>
            </a:pPr>
            <a:endParaRPr lang="en-CA" dirty="0" smtClean="0"/>
          </a:p>
          <a:p>
            <a:r>
              <a:rPr lang="en-CA" dirty="0"/>
              <a:t>This is reflected in the relatively small size of their genomes, 1.7–3.3 </a:t>
            </a:r>
            <a:r>
              <a:rPr lang="en-CA" dirty="0" err="1"/>
              <a:t>Mbp</a:t>
            </a:r>
            <a:r>
              <a:rPr lang="en-CA" dirty="0"/>
              <a:t>, containing a variety of genes between 1,600 and 3,000, indicating that adaptation has involved both gene loss and acquisition (Horvath et al. 2009; Makarova and </a:t>
            </a:r>
            <a:r>
              <a:rPr lang="en-CA" dirty="0" err="1"/>
              <a:t>Koonin</a:t>
            </a:r>
            <a:r>
              <a:rPr lang="en-CA" dirty="0"/>
              <a:t> 2007</a:t>
            </a:r>
            <a:r>
              <a:rPr lang="en-CA" dirty="0" smtClean="0"/>
              <a:t>).</a:t>
            </a:r>
          </a:p>
          <a:p>
            <a:endParaRPr lang="en-CA" dirty="0" smtClean="0"/>
          </a:p>
          <a:p>
            <a:r>
              <a:rPr lang="en-CA" u="sng" dirty="0">
                <a:solidFill>
                  <a:srgbClr val="FF0000"/>
                </a:solidFill>
              </a:rPr>
              <a:t>DNA is transferred in the form of a plasmid</a:t>
            </a:r>
            <a:r>
              <a:rPr lang="en-CA" u="sng" dirty="0"/>
              <a:t> </a:t>
            </a:r>
            <a:r>
              <a:rPr lang="en-CA" dirty="0"/>
              <a:t>(a circular DNA structure) in a unidirectional </a:t>
            </a:r>
            <a:r>
              <a:rPr lang="en-CA" dirty="0" smtClean="0"/>
              <a:t>manner</a:t>
            </a:r>
            <a:endParaRPr lang="en-CA" dirty="0"/>
          </a:p>
          <a:p>
            <a:endParaRPr lang="en-CA" dirty="0"/>
          </a:p>
          <a:p>
            <a:r>
              <a:rPr lang="en-CA" dirty="0" smtClean="0"/>
              <a:t>Good bacteria could exchange genes for  the </a:t>
            </a:r>
            <a:r>
              <a:rPr lang="fr-CA" dirty="0"/>
              <a:t>p</a:t>
            </a:r>
            <a:r>
              <a:rPr lang="fr-CA" dirty="0" smtClean="0"/>
              <a:t>roduction of </a:t>
            </a:r>
            <a:r>
              <a:rPr lang="fr-CA" u="sng" dirty="0" err="1" smtClean="0">
                <a:solidFill>
                  <a:srgbClr val="FF0000"/>
                </a:solidFill>
              </a:rPr>
              <a:t>bacteriocins</a:t>
            </a:r>
            <a:endParaRPr lang="fr-CA" u="sng" dirty="0" smtClean="0">
              <a:solidFill>
                <a:srgbClr val="FF0000"/>
              </a:solidFill>
            </a:endParaRPr>
          </a:p>
          <a:p>
            <a:pPr marL="0" indent="0">
              <a:buNone/>
            </a:pPr>
            <a:endParaRPr lang="fr-CA" u="sng" dirty="0" smtClean="0"/>
          </a:p>
          <a:p>
            <a:r>
              <a:rPr lang="en-CA" sz="2900" dirty="0" err="1" smtClean="0">
                <a:solidFill>
                  <a:srgbClr val="FF0000"/>
                </a:solidFill>
              </a:rPr>
              <a:t>Bacteriocin</a:t>
            </a:r>
            <a:r>
              <a:rPr lang="en-CA" dirty="0" smtClean="0"/>
              <a:t>: An </a:t>
            </a:r>
            <a:r>
              <a:rPr lang="en-CA" dirty="0"/>
              <a:t>antibacterial substance, a protein or a small peptide that is produced by a strain of bacteria and harmful to another strain within the same </a:t>
            </a:r>
            <a:r>
              <a:rPr lang="en-CA" dirty="0" smtClean="0"/>
              <a:t>family. </a:t>
            </a:r>
            <a:r>
              <a:rPr lang="en-CA" dirty="0" err="1" smtClean="0"/>
              <a:t>Bacteriocins</a:t>
            </a:r>
            <a:r>
              <a:rPr lang="en-CA" dirty="0" smtClean="0"/>
              <a:t> </a:t>
            </a:r>
            <a:r>
              <a:rPr lang="en-CA" dirty="0"/>
              <a:t>are secreted by good bacteria in the microbiome to control the harmful ones. For example, </a:t>
            </a:r>
            <a:r>
              <a:rPr lang="en-CA" dirty="0" err="1"/>
              <a:t>bacteriocins</a:t>
            </a:r>
            <a:r>
              <a:rPr lang="en-CA" dirty="0"/>
              <a:t> are secreted by probiotics bacteria. Probiotics are live cultures, which are ingested to promote a healthy gastrointestinal tract. </a:t>
            </a:r>
            <a:endParaRPr lang="fr-CA" u="sng" dirty="0"/>
          </a:p>
        </p:txBody>
      </p:sp>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8759541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fr-CA" dirty="0" smtClean="0"/>
              <a:t>Protocol</a:t>
            </a:r>
            <a:endParaRPr lang="fr-CA"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803997571"/>
              </p:ext>
            </p:extLst>
          </p:nvPr>
        </p:nvGraphicFramePr>
        <p:xfrm>
          <a:off x="381000" y="838200"/>
          <a:ext cx="8305800" cy="5287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1801853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dirty="0" err="1" smtClean="0"/>
              <a:t>Example</a:t>
            </a:r>
            <a:r>
              <a:rPr lang="fr-CA" dirty="0" smtClean="0"/>
              <a:t> of </a:t>
            </a:r>
            <a:r>
              <a:rPr lang="fr-CA" dirty="0" err="1" smtClean="0"/>
              <a:t>genetic</a:t>
            </a:r>
            <a:r>
              <a:rPr lang="fr-CA" dirty="0" smtClean="0"/>
              <a:t> organisation of a </a:t>
            </a:r>
            <a:r>
              <a:rPr lang="fr-CA" dirty="0" err="1" smtClean="0"/>
              <a:t>bacteriocin</a:t>
            </a:r>
            <a:r>
              <a:rPr lang="fr-CA" dirty="0" smtClean="0"/>
              <a:t> </a:t>
            </a:r>
            <a:r>
              <a:rPr lang="fr-CA" dirty="0" err="1" smtClean="0"/>
              <a:t>gene</a:t>
            </a:r>
            <a:r>
              <a:rPr lang="fr-CA" dirty="0" smtClean="0"/>
              <a:t> : </a:t>
            </a:r>
            <a:r>
              <a:rPr lang="fr-CA" dirty="0" err="1" smtClean="0"/>
              <a:t>Avicin</a:t>
            </a:r>
            <a:r>
              <a:rPr lang="fr-CA" dirty="0" smtClean="0"/>
              <a:t> </a:t>
            </a:r>
            <a:endParaRPr lang="en-CA" dirty="0"/>
          </a:p>
        </p:txBody>
      </p:sp>
      <p:sp>
        <p:nvSpPr>
          <p:cNvPr id="3" name="Content Placeholder 2"/>
          <p:cNvSpPr>
            <a:spLocks noGrp="1"/>
          </p:cNvSpPr>
          <p:nvPr>
            <p:ph idx="1"/>
          </p:nvPr>
        </p:nvSpPr>
        <p:spPr/>
        <p:txBody>
          <a:bodyPr/>
          <a:lstStyle/>
          <a:p>
            <a:pPr marL="0" indent="0">
              <a:buNone/>
            </a:pPr>
            <a:endParaRPr lang="fr-CA" dirty="0" smtClean="0"/>
          </a:p>
          <a:p>
            <a:pPr marL="0" indent="0">
              <a:buNone/>
            </a:pPr>
            <a:endParaRPr lang="en-CA"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875" y="2150269"/>
            <a:ext cx="8604250" cy="25574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Footer Placeholder 4"/>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1462767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err="1" smtClean="0"/>
              <a:t>Cloning</a:t>
            </a:r>
            <a:r>
              <a:rPr lang="fr-CA" dirty="0" smtClean="0"/>
              <a:t> </a:t>
            </a:r>
            <a:r>
              <a:rPr lang="fr-CA" dirty="0" err="1" smtClean="0"/>
              <a:t>experience</a:t>
            </a:r>
            <a:endParaRPr lang="en-CA" dirty="0"/>
          </a:p>
        </p:txBody>
      </p:sp>
      <p:pic>
        <p:nvPicPr>
          <p:cNvPr id="4" name="Picture 6" descr="12f02.jpg"/>
          <p:cNvPicPr>
            <a:picLocks noGrp="1" noChangeArrowheads="1"/>
          </p:cNvPicPr>
          <p:nvPr>
            <p:ph idx="1"/>
          </p:nvPr>
        </p:nvPicPr>
        <p:blipFill>
          <a:blip r:embed="rId3" cstate="print"/>
          <a:srcRect/>
          <a:stretch>
            <a:fillRect/>
          </a:stretch>
        </p:blipFill>
        <p:spPr bwMode="auto">
          <a:xfrm>
            <a:off x="5562600" y="665419"/>
            <a:ext cx="2768483" cy="4525963"/>
          </a:xfrm>
          <a:prstGeom prst="rect">
            <a:avLst/>
          </a:prstGeom>
          <a:noFill/>
          <a:ln w="9525">
            <a:noFill/>
            <a:miter lim="800000"/>
            <a:headEnd/>
            <a:tailEnd/>
          </a:ln>
          <a:effectLst/>
        </p:spPr>
      </p:pic>
      <p:pic>
        <p:nvPicPr>
          <p:cNvPr id="5" name="Picture 6" descr="12f01.jpg"/>
          <p:cNvPicPr>
            <a:picLocks noChangeArrowheads="1"/>
          </p:cNvPicPr>
          <p:nvPr/>
        </p:nvPicPr>
        <p:blipFill>
          <a:blip r:embed="rId4" cstate="print"/>
          <a:srcRect/>
          <a:stretch>
            <a:fillRect/>
          </a:stretch>
        </p:blipFill>
        <p:spPr bwMode="auto">
          <a:xfrm>
            <a:off x="914400" y="1676400"/>
            <a:ext cx="3429000" cy="3276600"/>
          </a:xfrm>
          <a:prstGeom prst="rect">
            <a:avLst/>
          </a:prstGeom>
          <a:noFill/>
          <a:ln w="9525">
            <a:noFill/>
            <a:miter lim="800000"/>
            <a:headEnd/>
            <a:tailEnd/>
          </a:ln>
          <a:effectLst/>
        </p:spPr>
      </p:pic>
      <p:sp>
        <p:nvSpPr>
          <p:cNvPr id="7" name="TextBox 6"/>
          <p:cNvSpPr txBox="1"/>
          <p:nvPr/>
        </p:nvSpPr>
        <p:spPr>
          <a:xfrm>
            <a:off x="838200" y="5715000"/>
            <a:ext cx="2518638" cy="369332"/>
          </a:xfrm>
          <a:prstGeom prst="rect">
            <a:avLst/>
          </a:prstGeom>
          <a:noFill/>
        </p:spPr>
        <p:txBody>
          <a:bodyPr wrap="none" rtlCol="0">
            <a:spAutoFit/>
          </a:bodyPr>
          <a:lstStyle/>
          <a:p>
            <a:r>
              <a:rPr lang="fr-CA" dirty="0" smtClean="0"/>
              <a:t>An </a:t>
            </a:r>
            <a:r>
              <a:rPr lang="fr-CA" dirty="0" err="1" smtClean="0"/>
              <a:t>example</a:t>
            </a:r>
            <a:r>
              <a:rPr lang="fr-CA" dirty="0" smtClean="0"/>
              <a:t> of a </a:t>
            </a:r>
            <a:r>
              <a:rPr lang="fr-CA" dirty="0" err="1" smtClean="0"/>
              <a:t>plasmid</a:t>
            </a:r>
            <a:endParaRPr lang="en-CA" dirty="0"/>
          </a:p>
        </p:txBody>
      </p:sp>
      <p:sp>
        <p:nvSpPr>
          <p:cNvPr id="9" name="TextBox 8"/>
          <p:cNvSpPr txBox="1"/>
          <p:nvPr/>
        </p:nvSpPr>
        <p:spPr>
          <a:xfrm>
            <a:off x="4191000" y="5429764"/>
            <a:ext cx="4343400" cy="1477328"/>
          </a:xfrm>
          <a:prstGeom prst="rect">
            <a:avLst/>
          </a:prstGeom>
          <a:noFill/>
        </p:spPr>
        <p:txBody>
          <a:bodyPr wrap="square" rtlCol="0">
            <a:spAutoFit/>
          </a:bodyPr>
          <a:lstStyle/>
          <a:p>
            <a:r>
              <a:rPr lang="en-CA" sz="1200" i="1" dirty="0">
                <a:latin typeface="Verdana" panose="020B0604030504040204" pitchFamily="34" charset="0"/>
                <a:ea typeface="Verdana" panose="020B0604030504040204" pitchFamily="34" charset="0"/>
                <a:cs typeface="Verdana" panose="020B0604030504040204" pitchFamily="34" charset="0"/>
              </a:rPr>
              <a:t>A sequence fragment of foreign DNA is inserted into the vector after opening of the circular plasmid by a restriction enzyme. The ends of the linearized plasmid DNA are hybridized to those of the foreign DNA and then the circle is closed by ligation to create the chimeric plasmid</a:t>
            </a:r>
          </a:p>
          <a:p>
            <a:endParaRPr lang="en-CA" dirty="0"/>
          </a:p>
        </p:txBody>
      </p:sp>
      <p:sp>
        <p:nvSpPr>
          <p:cNvPr id="3" name="Footer Placeholder 2"/>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354342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err="1" smtClean="0"/>
              <a:t>Cloning</a:t>
            </a:r>
            <a:r>
              <a:rPr lang="fr-CA" dirty="0" smtClean="0"/>
              <a:t> </a:t>
            </a:r>
            <a:r>
              <a:rPr lang="fr-CA" dirty="0" err="1" smtClean="0"/>
              <a:t>experience</a:t>
            </a:r>
            <a:endParaRPr lang="en-CA" dirty="0"/>
          </a:p>
        </p:txBody>
      </p:sp>
      <p:sp>
        <p:nvSpPr>
          <p:cNvPr id="9" name="TextBox 8"/>
          <p:cNvSpPr txBox="1"/>
          <p:nvPr/>
        </p:nvSpPr>
        <p:spPr>
          <a:xfrm>
            <a:off x="5386906" y="4572000"/>
            <a:ext cx="3299894" cy="1846659"/>
          </a:xfrm>
          <a:prstGeom prst="rect">
            <a:avLst/>
          </a:prstGeom>
          <a:noFill/>
        </p:spPr>
        <p:txBody>
          <a:bodyPr wrap="square" rtlCol="0">
            <a:spAutoFit/>
          </a:bodyPr>
          <a:lstStyle/>
          <a:p>
            <a:r>
              <a:rPr lang="en-CA" sz="1200" i="1" dirty="0">
                <a:latin typeface="Verdana" panose="020B0604030504040204" pitchFamily="34" charset="0"/>
                <a:ea typeface="Verdana" panose="020B0604030504040204" pitchFamily="34" charset="0"/>
                <a:cs typeface="Verdana" panose="020B0604030504040204" pitchFamily="34" charset="0"/>
              </a:rPr>
              <a:t>A sequence fragment of foreign DNA is inserted into the vector after opening of the circular plasmid by a restriction enzyme. The ends of the </a:t>
            </a:r>
            <a:r>
              <a:rPr lang="en-CA" sz="1200" i="1" dirty="0" smtClean="0">
                <a:latin typeface="Verdana" panose="020B0604030504040204" pitchFamily="34" charset="0"/>
                <a:ea typeface="Verdana" panose="020B0604030504040204" pitchFamily="34" charset="0"/>
                <a:cs typeface="Verdana" panose="020B0604030504040204" pitchFamily="34" charset="0"/>
              </a:rPr>
              <a:t>linearized </a:t>
            </a:r>
            <a:r>
              <a:rPr lang="en-CA" sz="1200" i="1" dirty="0">
                <a:latin typeface="Verdana" panose="020B0604030504040204" pitchFamily="34" charset="0"/>
                <a:ea typeface="Verdana" panose="020B0604030504040204" pitchFamily="34" charset="0"/>
                <a:cs typeface="Verdana" panose="020B0604030504040204" pitchFamily="34" charset="0"/>
              </a:rPr>
              <a:t>plasmid DNA are hybridized to those of the foreign DNA and then the circle is closed by ligation to create the chimeric plasmid</a:t>
            </a:r>
          </a:p>
          <a:p>
            <a:endParaRPr lang="en-CA" dirty="0"/>
          </a:p>
        </p:txBody>
      </p:sp>
      <p:pic>
        <p:nvPicPr>
          <p:cNvPr id="8" name="Picture 6" descr="12f05.jpg"/>
          <p:cNvPicPr>
            <a:picLocks noGrp="1" noChangeArrowheads="1"/>
          </p:cNvPicPr>
          <p:nvPr>
            <p:ph idx="1"/>
          </p:nvPr>
        </p:nvPicPr>
        <p:blipFill>
          <a:blip r:embed="rId3" cstate="print"/>
          <a:srcRect/>
          <a:stretch>
            <a:fillRect/>
          </a:stretch>
        </p:blipFill>
        <p:spPr bwMode="auto">
          <a:xfrm>
            <a:off x="685800" y="1524000"/>
            <a:ext cx="4548706" cy="4525963"/>
          </a:xfrm>
          <a:prstGeom prst="rect">
            <a:avLst/>
          </a:prstGeom>
          <a:noFill/>
          <a:ln w="9525">
            <a:noFill/>
            <a:miter lim="800000"/>
            <a:headEnd/>
            <a:tailEnd/>
          </a:ln>
          <a:effectLst/>
        </p:spPr>
      </p:pic>
      <p:sp>
        <p:nvSpPr>
          <p:cNvPr id="3" name="Footer Placeholder 2"/>
          <p:cNvSpPr>
            <a:spLocks noGrp="1"/>
          </p:cNvSpPr>
          <p:nvPr>
            <p:ph type="ftr" sz="quarter" idx="11"/>
          </p:nvPr>
        </p:nvSpPr>
        <p:spPr/>
        <p:txBody>
          <a:bodyPr/>
          <a:lstStyle/>
          <a:p>
            <a:r>
              <a:rPr lang="fr-CA" smtClean="0"/>
              <a:t>S.R. BLI 2017</a:t>
            </a:r>
            <a:endParaRPr lang="fr-CA"/>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5353" y="3572510"/>
            <a:ext cx="368300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40679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4163" y="533398"/>
            <a:ext cx="1971294" cy="11430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000" dirty="0" smtClean="0"/>
              <a:t>Gene </a:t>
            </a:r>
            <a:r>
              <a:rPr lang="fr-CA" sz="2000" dirty="0" err="1" smtClean="0"/>
              <a:t>from</a:t>
            </a:r>
            <a:r>
              <a:rPr lang="fr-CA" sz="2000" dirty="0" smtClean="0"/>
              <a:t> </a:t>
            </a:r>
            <a:r>
              <a:rPr lang="fr-CA" sz="2000" dirty="0" err="1" smtClean="0"/>
              <a:t>Hadza</a:t>
            </a:r>
            <a:r>
              <a:rPr lang="fr-CA" sz="2000" dirty="0" smtClean="0"/>
              <a:t> </a:t>
            </a:r>
            <a:r>
              <a:rPr lang="fr-CA" sz="2000" dirty="0" err="1" smtClean="0"/>
              <a:t>gut</a:t>
            </a:r>
            <a:r>
              <a:rPr lang="fr-CA" sz="2000" dirty="0" smtClean="0"/>
              <a:t> DNA</a:t>
            </a:r>
            <a:endParaRPr lang="fr-CA" sz="2000" dirty="0"/>
          </a:p>
          <a:p>
            <a:pPr algn="ctr"/>
            <a:endParaRPr lang="fr-CA" sz="2000" dirty="0"/>
          </a:p>
        </p:txBody>
      </p:sp>
      <p:cxnSp>
        <p:nvCxnSpPr>
          <p:cNvPr id="6" name="Straight Arrow Connector 5"/>
          <p:cNvCxnSpPr/>
          <p:nvPr/>
        </p:nvCxnSpPr>
        <p:spPr>
          <a:xfrm>
            <a:off x="2399810" y="1752600"/>
            <a:ext cx="0" cy="6858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8" name="Rectangle 7"/>
          <p:cNvSpPr/>
          <p:nvPr/>
        </p:nvSpPr>
        <p:spPr>
          <a:xfrm>
            <a:off x="913910" y="2514600"/>
            <a:ext cx="29718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A" i="1" dirty="0" err="1"/>
              <a:t>Eubacterium</a:t>
            </a:r>
            <a:r>
              <a:rPr lang="fr-CA" i="1" dirty="0"/>
              <a:t> </a:t>
            </a:r>
            <a:r>
              <a:rPr lang="fr-CA" i="1" dirty="0" err="1" smtClean="0"/>
              <a:t>acidaminophilum</a:t>
            </a:r>
            <a:r>
              <a:rPr lang="fr-CA" i="1" dirty="0" smtClean="0"/>
              <a:t> (</a:t>
            </a:r>
            <a:r>
              <a:rPr lang="fr-CA" i="1" dirty="0" err="1" smtClean="0"/>
              <a:t>common</a:t>
            </a:r>
            <a:r>
              <a:rPr lang="fr-CA" i="1" dirty="0" smtClean="0"/>
              <a:t> microbe in </a:t>
            </a:r>
            <a:r>
              <a:rPr lang="fr-CA" i="1" dirty="0" err="1" smtClean="0"/>
              <a:t>human</a:t>
            </a:r>
            <a:r>
              <a:rPr lang="fr-CA" i="1" dirty="0" smtClean="0"/>
              <a:t> </a:t>
            </a:r>
            <a:r>
              <a:rPr lang="fr-CA" i="1" dirty="0" err="1" smtClean="0"/>
              <a:t>gut</a:t>
            </a:r>
            <a:r>
              <a:rPr lang="fr-CA" i="1" dirty="0" smtClean="0"/>
              <a:t> </a:t>
            </a:r>
            <a:r>
              <a:rPr lang="fr-CA" i="1" dirty="0" err="1" smtClean="0"/>
              <a:t>flora</a:t>
            </a:r>
            <a:r>
              <a:rPr lang="fr-CA" i="1" dirty="0" smtClean="0"/>
              <a:t>)</a:t>
            </a:r>
            <a:endParaRPr lang="fr-CA" dirty="0"/>
          </a:p>
        </p:txBody>
      </p:sp>
      <p:sp>
        <p:nvSpPr>
          <p:cNvPr id="9" name="Cross 8"/>
          <p:cNvSpPr/>
          <p:nvPr/>
        </p:nvSpPr>
        <p:spPr>
          <a:xfrm>
            <a:off x="3797391" y="1828800"/>
            <a:ext cx="457200" cy="45720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Rectangle 9"/>
          <p:cNvSpPr/>
          <p:nvPr/>
        </p:nvSpPr>
        <p:spPr>
          <a:xfrm>
            <a:off x="4898173" y="1333500"/>
            <a:ext cx="2590800" cy="144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dirty="0" err="1" smtClean="0"/>
              <a:t>Desired</a:t>
            </a:r>
            <a:r>
              <a:rPr lang="fr-CA" dirty="0" smtClean="0"/>
              <a:t> </a:t>
            </a:r>
            <a:r>
              <a:rPr lang="fr-CA" dirty="0" err="1" smtClean="0"/>
              <a:t>caracteristic</a:t>
            </a:r>
            <a:r>
              <a:rPr lang="fr-CA" dirty="0" smtClean="0"/>
              <a:t> </a:t>
            </a:r>
            <a:r>
              <a:rPr lang="fr-CA" dirty="0" err="1" smtClean="0"/>
              <a:t>genes</a:t>
            </a:r>
            <a:r>
              <a:rPr lang="fr-CA" dirty="0" smtClean="0"/>
              <a:t> ( </a:t>
            </a:r>
            <a:r>
              <a:rPr lang="fr-CA" dirty="0" err="1" smtClean="0"/>
              <a:t>fast</a:t>
            </a:r>
            <a:r>
              <a:rPr lang="fr-CA" dirty="0" smtClean="0"/>
              <a:t> </a:t>
            </a:r>
            <a:r>
              <a:rPr lang="fr-CA" dirty="0" err="1" smtClean="0"/>
              <a:t>cell</a:t>
            </a:r>
            <a:r>
              <a:rPr lang="fr-CA" dirty="0" smtClean="0"/>
              <a:t> division, </a:t>
            </a:r>
            <a:r>
              <a:rPr lang="fr-CA" dirty="0" err="1" smtClean="0"/>
              <a:t>longevity</a:t>
            </a:r>
            <a:r>
              <a:rPr lang="fr-CA" dirty="0" smtClean="0"/>
              <a:t>, size or </a:t>
            </a:r>
            <a:r>
              <a:rPr lang="fr-CA" dirty="0" err="1" smtClean="0"/>
              <a:t>color</a:t>
            </a:r>
            <a:r>
              <a:rPr lang="fr-CA" dirty="0" smtClean="0"/>
              <a:t>)</a:t>
            </a:r>
            <a:endParaRPr lang="fr-CA" dirty="0"/>
          </a:p>
        </p:txBody>
      </p:sp>
      <p:sp>
        <p:nvSpPr>
          <p:cNvPr id="13" name="Down Arrow 12"/>
          <p:cNvSpPr/>
          <p:nvPr/>
        </p:nvSpPr>
        <p:spPr>
          <a:xfrm>
            <a:off x="2997291" y="3777343"/>
            <a:ext cx="20574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4" name="Rectangle 13"/>
          <p:cNvSpPr/>
          <p:nvPr/>
        </p:nvSpPr>
        <p:spPr>
          <a:xfrm>
            <a:off x="313962" y="4724400"/>
            <a:ext cx="8153400" cy="1905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dirty="0" err="1" smtClean="0"/>
              <a:t>Easy</a:t>
            </a:r>
            <a:r>
              <a:rPr lang="fr-CA" dirty="0" smtClean="0"/>
              <a:t> to </a:t>
            </a:r>
            <a:r>
              <a:rPr lang="fr-CA" dirty="0" err="1" smtClean="0"/>
              <a:t>produce</a:t>
            </a:r>
            <a:r>
              <a:rPr lang="fr-CA" dirty="0" smtClean="0"/>
              <a:t> and </a:t>
            </a:r>
            <a:r>
              <a:rPr lang="fr-CA" dirty="0" err="1" smtClean="0"/>
              <a:t>marketable</a:t>
            </a:r>
            <a:r>
              <a:rPr lang="fr-CA" dirty="0" smtClean="0"/>
              <a:t> </a:t>
            </a:r>
            <a:r>
              <a:rPr lang="fr-CA" dirty="0" err="1" smtClean="0"/>
              <a:t>bacteria</a:t>
            </a:r>
            <a:r>
              <a:rPr lang="fr-CA" dirty="0" smtClean="0"/>
              <a:t> </a:t>
            </a:r>
            <a:r>
              <a:rPr lang="fr-CA" dirty="0" err="1" smtClean="0"/>
              <a:t>that</a:t>
            </a:r>
            <a:r>
              <a:rPr lang="fr-CA" dirty="0" smtClean="0"/>
              <a:t> </a:t>
            </a:r>
            <a:r>
              <a:rPr lang="fr-CA" dirty="0" err="1" smtClean="0"/>
              <a:t>helps</a:t>
            </a:r>
            <a:r>
              <a:rPr lang="fr-CA" dirty="0" smtClean="0"/>
              <a:t> </a:t>
            </a:r>
            <a:r>
              <a:rPr lang="fr-CA" dirty="0" err="1" smtClean="0"/>
              <a:t>eliminate</a:t>
            </a:r>
            <a:r>
              <a:rPr lang="fr-CA" dirty="0" smtClean="0"/>
              <a:t> </a:t>
            </a:r>
            <a:r>
              <a:rPr lang="fr-CA" dirty="0" err="1" smtClean="0"/>
              <a:t>bad</a:t>
            </a:r>
            <a:r>
              <a:rPr lang="fr-CA" dirty="0" smtClean="0"/>
              <a:t> </a:t>
            </a:r>
            <a:r>
              <a:rPr lang="fr-CA" dirty="0" err="1" smtClean="0"/>
              <a:t>gut</a:t>
            </a:r>
            <a:r>
              <a:rPr lang="fr-CA" dirty="0" smtClean="0"/>
              <a:t> </a:t>
            </a:r>
            <a:r>
              <a:rPr lang="fr-CA" dirty="0" err="1" smtClean="0"/>
              <a:t>bacteria</a:t>
            </a:r>
            <a:r>
              <a:rPr lang="fr-CA" dirty="0" smtClean="0"/>
              <a:t>.</a:t>
            </a:r>
            <a:endParaRPr lang="fr-CA" dirty="0"/>
          </a:p>
        </p:txBody>
      </p:sp>
      <p:sp>
        <p:nvSpPr>
          <p:cNvPr id="2" name="Footer Placeholder 1"/>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7691452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b="0" dirty="0" err="1" smtClean="0"/>
              <a:t>Competing</a:t>
            </a:r>
            <a:r>
              <a:rPr lang="fr-CA" b="0" dirty="0" smtClean="0"/>
              <a:t> </a:t>
            </a:r>
            <a:r>
              <a:rPr lang="fr-CA" b="0" dirty="0"/>
              <a:t>technologies</a:t>
            </a:r>
            <a:br>
              <a:rPr lang="fr-CA" b="0" dirty="0"/>
            </a:br>
            <a:endParaRPr lang="fr-CA" dirty="0"/>
          </a:p>
        </p:txBody>
      </p:sp>
      <p:sp>
        <p:nvSpPr>
          <p:cNvPr id="3" name="Content Placeholder 2"/>
          <p:cNvSpPr>
            <a:spLocks noGrp="1"/>
          </p:cNvSpPr>
          <p:nvPr>
            <p:ph idx="1"/>
          </p:nvPr>
        </p:nvSpPr>
        <p:spPr>
          <a:xfrm>
            <a:off x="457200" y="1600200"/>
            <a:ext cx="3886200" cy="4525963"/>
          </a:xfrm>
        </p:spPr>
        <p:txBody>
          <a:bodyPr/>
          <a:lstStyle/>
          <a:p>
            <a:r>
              <a:rPr lang="fr-CA" dirty="0" smtClean="0"/>
              <a:t>       </a:t>
            </a:r>
            <a:r>
              <a:rPr lang="fr-CA" dirty="0" err="1" smtClean="0"/>
              <a:t>Fecal</a:t>
            </a:r>
            <a:r>
              <a:rPr lang="fr-CA" dirty="0" smtClean="0"/>
              <a:t> transplantation:</a:t>
            </a:r>
          </a:p>
          <a:p>
            <a:r>
              <a:rPr lang="fr-CA" dirty="0"/>
              <a:t> </a:t>
            </a:r>
            <a:r>
              <a:rPr lang="fr-CA" dirty="0" err="1" smtClean="0"/>
              <a:t>Costly</a:t>
            </a:r>
            <a:endParaRPr lang="fr-CA" dirty="0" smtClean="0"/>
          </a:p>
          <a:p>
            <a:r>
              <a:rPr lang="fr-CA" dirty="0"/>
              <a:t> </a:t>
            </a:r>
            <a:r>
              <a:rPr lang="fr-CA" dirty="0" err="1" smtClean="0"/>
              <a:t>Timely</a:t>
            </a:r>
            <a:endParaRPr lang="fr-CA" dirty="0" smtClean="0"/>
          </a:p>
          <a:p>
            <a:r>
              <a:rPr lang="fr-CA" dirty="0"/>
              <a:t> </a:t>
            </a:r>
            <a:r>
              <a:rPr lang="fr-CA" dirty="0" err="1" smtClean="0"/>
              <a:t>Often</a:t>
            </a:r>
            <a:r>
              <a:rPr lang="fr-CA" dirty="0" smtClean="0"/>
              <a:t> </a:t>
            </a:r>
            <a:r>
              <a:rPr lang="fr-CA" dirty="0" err="1" smtClean="0"/>
              <a:t>unavailable</a:t>
            </a:r>
            <a:endParaRPr lang="fr-CA" dirty="0" smtClean="0"/>
          </a:p>
          <a:p>
            <a:r>
              <a:rPr lang="fr-CA" dirty="0" smtClean="0"/>
              <a:t> </a:t>
            </a:r>
            <a:r>
              <a:rPr lang="fr-CA" dirty="0" err="1" smtClean="0"/>
              <a:t>Sanitary</a:t>
            </a:r>
            <a:r>
              <a:rPr lang="fr-CA" dirty="0" smtClean="0"/>
              <a:t> </a:t>
            </a:r>
            <a:r>
              <a:rPr lang="fr-CA" dirty="0" err="1" smtClean="0"/>
              <a:t>risks</a:t>
            </a:r>
            <a:endParaRPr lang="fr-CA" dirty="0" smtClean="0"/>
          </a:p>
          <a:p>
            <a:r>
              <a:rPr lang="fr-CA" dirty="0" smtClean="0"/>
              <a:t> </a:t>
            </a:r>
            <a:r>
              <a:rPr lang="fr-CA" dirty="0" err="1" smtClean="0"/>
              <a:t>Requires</a:t>
            </a:r>
            <a:r>
              <a:rPr lang="fr-CA" dirty="0" smtClean="0"/>
              <a:t> </a:t>
            </a:r>
            <a:r>
              <a:rPr lang="fr-CA" dirty="0" err="1" smtClean="0"/>
              <a:t>human</a:t>
            </a:r>
            <a:r>
              <a:rPr lang="fr-CA" dirty="0" smtClean="0"/>
              <a:t> </a:t>
            </a:r>
            <a:r>
              <a:rPr lang="fr-CA" dirty="0" err="1" smtClean="0"/>
              <a:t>volunteers</a:t>
            </a:r>
            <a:endParaRPr lang="fr-CA"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066800"/>
            <a:ext cx="3966210" cy="4957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38890357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r-CA" dirty="0" err="1" smtClean="0"/>
              <a:t>Summary</a:t>
            </a:r>
            <a:endParaRPr lang="fr-CA" dirty="0"/>
          </a:p>
        </p:txBody>
      </p:sp>
      <p:sp>
        <p:nvSpPr>
          <p:cNvPr id="3" name="Content Placeholder 2"/>
          <p:cNvSpPr>
            <a:spLocks noGrp="1"/>
          </p:cNvSpPr>
          <p:nvPr>
            <p:ph idx="1"/>
          </p:nvPr>
        </p:nvSpPr>
        <p:spPr>
          <a:xfrm>
            <a:off x="304800" y="1676400"/>
            <a:ext cx="8229600" cy="2819400"/>
          </a:xfrm>
        </p:spPr>
        <p:txBody>
          <a:bodyPr>
            <a:normAutofit fontScale="25000" lnSpcReduction="20000"/>
          </a:bodyPr>
          <a:lstStyle/>
          <a:p>
            <a:pPr>
              <a:buFont typeface="Wingdings" panose="05000000000000000000" pitchFamily="2" charset="2"/>
              <a:buChar char="q"/>
            </a:pPr>
            <a:r>
              <a:rPr lang="fr-CA" sz="11200" dirty="0" smtClean="0"/>
              <a:t>    MICROBIOME </a:t>
            </a:r>
            <a:endParaRPr lang="en-US" sz="11200" dirty="0" smtClean="0"/>
          </a:p>
          <a:p>
            <a:pPr marL="0" indent="0">
              <a:buNone/>
            </a:pPr>
            <a:r>
              <a:rPr lang="en-US" sz="11200" dirty="0" smtClean="0"/>
              <a:t>    &gt; </a:t>
            </a:r>
            <a:r>
              <a:rPr lang="en-US" sz="11200" dirty="0"/>
              <a:t>What is it?</a:t>
            </a:r>
          </a:p>
          <a:p>
            <a:pPr marL="0" indent="0">
              <a:buNone/>
            </a:pPr>
            <a:r>
              <a:rPr lang="en-US" sz="11200" dirty="0"/>
              <a:t>    &gt; Why is it important?</a:t>
            </a:r>
          </a:p>
          <a:p>
            <a:pPr marL="0" indent="0">
              <a:buNone/>
            </a:pPr>
            <a:r>
              <a:rPr lang="en-US" sz="11200" dirty="0"/>
              <a:t>    &gt; How can we alter it?</a:t>
            </a:r>
            <a:endParaRPr lang="fr-CA" sz="11200" dirty="0" smtClean="0"/>
          </a:p>
          <a:p>
            <a:pPr marL="514350" indent="-514350">
              <a:buFont typeface="+mj-lt"/>
              <a:buAutoNum type="romanUcPeriod"/>
            </a:pPr>
            <a:endParaRPr lang="fr-CA" sz="11200" dirty="0" smtClean="0"/>
          </a:p>
          <a:p>
            <a:pPr>
              <a:buFont typeface="Wingdings" panose="05000000000000000000" pitchFamily="2" charset="2"/>
              <a:buChar char="q"/>
            </a:pPr>
            <a:r>
              <a:rPr lang="en-US" sz="11200" dirty="0"/>
              <a:t> </a:t>
            </a:r>
            <a:r>
              <a:rPr lang="en-US" sz="11200" dirty="0" smtClean="0"/>
              <a:t>   The engineering of a probiotic </a:t>
            </a:r>
            <a:r>
              <a:rPr lang="en-US" sz="11200" dirty="0" err="1" smtClean="0"/>
              <a:t>bacteriosin</a:t>
            </a:r>
            <a:r>
              <a:rPr lang="en-US" sz="11200" dirty="0" smtClean="0"/>
              <a:t>/ producing bacteria</a:t>
            </a:r>
          </a:p>
          <a:p>
            <a:pPr marL="0" indent="0">
              <a:buNone/>
            </a:pPr>
            <a:r>
              <a:rPr lang="en-US" sz="11200" dirty="0" smtClean="0"/>
              <a:t>    &gt; Overview</a:t>
            </a:r>
          </a:p>
          <a:p>
            <a:pPr marL="0" indent="0">
              <a:buNone/>
            </a:pPr>
            <a:r>
              <a:rPr lang="en-US" sz="11200" dirty="0"/>
              <a:t> </a:t>
            </a:r>
            <a:r>
              <a:rPr lang="en-US" sz="11200" dirty="0" smtClean="0"/>
              <a:t>   &gt; </a:t>
            </a:r>
            <a:r>
              <a:rPr lang="en-US" sz="11200" dirty="0" err="1" smtClean="0"/>
              <a:t>Modelisation</a:t>
            </a:r>
            <a:endParaRPr lang="en-US" sz="11200" dirty="0" smtClean="0"/>
          </a:p>
          <a:p>
            <a:pPr marL="0" indent="0">
              <a:buNone/>
            </a:pPr>
            <a:r>
              <a:rPr lang="en-US" dirty="0"/>
              <a:t> </a:t>
            </a:r>
            <a:r>
              <a:rPr lang="en-US" dirty="0" smtClean="0"/>
              <a:t>   </a:t>
            </a:r>
          </a:p>
          <a:p>
            <a:pPr marL="0" indent="0">
              <a:buNone/>
            </a:pPr>
            <a:endParaRPr lang="en-US" dirty="0" smtClean="0"/>
          </a:p>
          <a:p>
            <a:pPr marL="0" indent="0">
              <a:buNone/>
            </a:pPr>
            <a:r>
              <a:rPr lang="en-US" dirty="0"/>
              <a:t> </a:t>
            </a:r>
            <a:r>
              <a:rPr lang="en-US" dirty="0" smtClean="0"/>
              <a:t>   </a:t>
            </a:r>
          </a:p>
          <a:p>
            <a:pPr marL="0" indent="0">
              <a:buNone/>
            </a:pPr>
            <a:r>
              <a:rPr lang="en-US" dirty="0"/>
              <a:t> </a:t>
            </a:r>
            <a:r>
              <a:rPr lang="en-US" dirty="0" smtClean="0"/>
              <a:t>       </a:t>
            </a:r>
          </a:p>
          <a:p>
            <a:pPr marL="514350" indent="-514350">
              <a:buFont typeface="+mj-lt"/>
              <a:buAutoNum type="romanUcPeriod"/>
            </a:pPr>
            <a:endParaRPr lang="en-US" dirty="0"/>
          </a:p>
          <a:p>
            <a:pPr marL="0" indent="0">
              <a:buNone/>
            </a:pPr>
            <a:endParaRPr lang="en-US" dirty="0"/>
          </a:p>
          <a:p>
            <a:pPr marL="0" indent="0">
              <a:buNone/>
            </a:pPr>
            <a:endParaRPr lang="en-US" dirty="0" smtClean="0"/>
          </a:p>
          <a:p>
            <a:pPr marL="0" indent="0">
              <a:buNone/>
            </a:pPr>
            <a:endParaRPr lang="fr-CA" dirty="0" smtClean="0"/>
          </a:p>
          <a:p>
            <a:pPr marL="0" indent="0">
              <a:buNone/>
            </a:pPr>
            <a:r>
              <a:rPr lang="fr-CA" dirty="0" smtClean="0"/>
              <a:t>    </a:t>
            </a:r>
          </a:p>
          <a:p>
            <a:pPr marL="0" indent="0">
              <a:buNone/>
            </a:pPr>
            <a:r>
              <a:rPr lang="fr-CA" dirty="0" smtClean="0"/>
              <a:t>    </a:t>
            </a:r>
            <a:endParaRPr lang="fr-CA" dirty="0"/>
          </a:p>
          <a:p>
            <a:pPr marL="514350" indent="-514350">
              <a:buFont typeface="+mj-lt"/>
              <a:buAutoNum type="romanUcPeriod"/>
            </a:pPr>
            <a:endParaRPr lang="fr-CA" dirty="0" smtClean="0"/>
          </a:p>
          <a:p>
            <a:pPr marL="0" indent="0">
              <a:buNone/>
            </a:pPr>
            <a:endParaRPr lang="fr-CA" dirty="0" smtClean="0"/>
          </a:p>
        </p:txBody>
      </p:sp>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11163930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fr-CA" b="0" dirty="0" err="1" smtClean="0"/>
              <a:t>Competing</a:t>
            </a:r>
            <a:r>
              <a:rPr lang="fr-CA" b="0" dirty="0" smtClean="0"/>
              <a:t> </a:t>
            </a:r>
            <a:r>
              <a:rPr lang="fr-CA" b="0" dirty="0"/>
              <a:t>technologies</a:t>
            </a:r>
            <a:br>
              <a:rPr lang="fr-CA" b="0" dirty="0"/>
            </a:br>
            <a:endParaRPr lang="fr-CA" dirty="0"/>
          </a:p>
        </p:txBody>
      </p:sp>
      <p:pic>
        <p:nvPicPr>
          <p:cNvPr id="4098"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8889" r="-4" b="10095"/>
          <a:stretch/>
        </p:blipFill>
        <p:spPr bwMode="auto">
          <a:xfrm>
            <a:off x="228600" y="1143000"/>
            <a:ext cx="8534400"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Footer Placeholder 1"/>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3454576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b="0" dirty="0" err="1"/>
              <a:t>Expected</a:t>
            </a:r>
            <a:r>
              <a:rPr lang="fr-CA" b="0" dirty="0"/>
              <a:t> </a:t>
            </a:r>
            <a:r>
              <a:rPr lang="fr-CA" b="0" dirty="0" err="1"/>
              <a:t>results</a:t>
            </a:r>
            <a:r>
              <a:rPr lang="fr-CA" b="0" dirty="0"/>
              <a:t/>
            </a:r>
            <a:br>
              <a:rPr lang="fr-CA" b="0" dirty="0"/>
            </a:br>
            <a:endParaRPr lang="fr-CA" dirty="0"/>
          </a:p>
        </p:txBody>
      </p:sp>
      <p:sp>
        <p:nvSpPr>
          <p:cNvPr id="3" name="Content Placeholder 2"/>
          <p:cNvSpPr>
            <a:spLocks noGrp="1"/>
          </p:cNvSpPr>
          <p:nvPr>
            <p:ph idx="1"/>
          </p:nvPr>
        </p:nvSpPr>
        <p:spPr/>
        <p:txBody>
          <a:bodyPr/>
          <a:lstStyle/>
          <a:p>
            <a:endParaRPr lang="fr-CA"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066800"/>
            <a:ext cx="7848600" cy="5439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3880759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b="0" dirty="0" err="1"/>
              <a:t>Advantages</a:t>
            </a:r>
            <a:r>
              <a:rPr lang="fr-CA" b="0" dirty="0"/>
              <a:t/>
            </a:r>
            <a:br>
              <a:rPr lang="fr-CA" b="0" dirty="0"/>
            </a:br>
            <a:endParaRPr lang="fr-CA" dirty="0"/>
          </a:p>
        </p:txBody>
      </p:sp>
      <p:sp>
        <p:nvSpPr>
          <p:cNvPr id="3" name="Content Placeholder 2"/>
          <p:cNvSpPr>
            <a:spLocks noGrp="1"/>
          </p:cNvSpPr>
          <p:nvPr>
            <p:ph idx="1"/>
          </p:nvPr>
        </p:nvSpPr>
        <p:spPr>
          <a:xfrm>
            <a:off x="457200" y="1143000"/>
            <a:ext cx="8229600" cy="4983163"/>
          </a:xfrm>
        </p:spPr>
        <p:txBody>
          <a:bodyPr/>
          <a:lstStyle/>
          <a:p>
            <a:r>
              <a:rPr lang="fr-CA" dirty="0"/>
              <a:t>S</a:t>
            </a:r>
            <a:r>
              <a:rPr lang="fr-CA" dirty="0" smtClean="0"/>
              <a:t>olution to help </a:t>
            </a:r>
            <a:r>
              <a:rPr lang="fr-CA" dirty="0" err="1" smtClean="0"/>
              <a:t>solve</a:t>
            </a:r>
            <a:r>
              <a:rPr lang="fr-CA" dirty="0" smtClean="0"/>
              <a:t> the international </a:t>
            </a:r>
            <a:r>
              <a:rPr lang="fr-CA" dirty="0" err="1" smtClean="0"/>
              <a:t>obesity</a:t>
            </a:r>
            <a:r>
              <a:rPr lang="fr-CA" dirty="0" smtClean="0"/>
              <a:t> </a:t>
            </a:r>
            <a:r>
              <a:rPr lang="fr-CA" dirty="0" err="1" smtClean="0"/>
              <a:t>epidemic</a:t>
            </a:r>
            <a:endParaRPr lang="fr-CA" dirty="0" smtClean="0"/>
          </a:p>
          <a:p>
            <a:r>
              <a:rPr lang="fr-CA" dirty="0" smtClean="0"/>
              <a:t>Cheap</a:t>
            </a:r>
          </a:p>
          <a:p>
            <a:r>
              <a:rPr lang="fr-CA" dirty="0" err="1" smtClean="0"/>
              <a:t>Reliable</a:t>
            </a:r>
            <a:endParaRPr lang="fr-CA" dirty="0" smtClean="0"/>
          </a:p>
          <a:p>
            <a:r>
              <a:rPr lang="fr-CA" dirty="0" err="1" smtClean="0"/>
              <a:t>Easy</a:t>
            </a:r>
            <a:r>
              <a:rPr lang="fr-CA" dirty="0" smtClean="0"/>
              <a:t> to use</a:t>
            </a:r>
          </a:p>
          <a:p>
            <a:r>
              <a:rPr lang="fr-CA" dirty="0" err="1" smtClean="0"/>
              <a:t>Marketable</a:t>
            </a:r>
            <a:r>
              <a:rPr lang="fr-CA" dirty="0" smtClean="0"/>
              <a:t> (</a:t>
            </a:r>
            <a:r>
              <a:rPr lang="fr-CA" dirty="0" err="1" smtClean="0"/>
              <a:t>opportunity</a:t>
            </a:r>
            <a:r>
              <a:rPr lang="fr-CA" dirty="0" smtClean="0"/>
              <a:t> for profit)</a:t>
            </a:r>
          </a:p>
        </p:txBody>
      </p:sp>
      <p:pic>
        <p:nvPicPr>
          <p:cNvPr id="2050" name="Picture 2" descr="Image result for dollar sig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2057400"/>
            <a:ext cx="2514600" cy="251460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505200"/>
            <a:ext cx="5638800" cy="2960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8026997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b="0" dirty="0" err="1"/>
              <a:t>Potential</a:t>
            </a:r>
            <a:r>
              <a:rPr lang="fr-CA" b="0" dirty="0"/>
              <a:t> </a:t>
            </a:r>
            <a:r>
              <a:rPr lang="fr-CA" b="0" dirty="0" err="1"/>
              <a:t>problems</a:t>
            </a:r>
            <a:r>
              <a:rPr lang="fr-CA" b="0" dirty="0"/>
              <a:t/>
            </a:r>
            <a:br>
              <a:rPr lang="fr-CA" b="0" dirty="0"/>
            </a:br>
            <a:endParaRPr lang="fr-CA" dirty="0"/>
          </a:p>
        </p:txBody>
      </p:sp>
      <p:sp>
        <p:nvSpPr>
          <p:cNvPr id="3" name="Content Placeholder 2"/>
          <p:cNvSpPr>
            <a:spLocks noGrp="1"/>
          </p:cNvSpPr>
          <p:nvPr>
            <p:ph idx="1"/>
          </p:nvPr>
        </p:nvSpPr>
        <p:spPr>
          <a:xfrm>
            <a:off x="457200" y="1143000"/>
            <a:ext cx="8229600" cy="4983163"/>
          </a:xfrm>
        </p:spPr>
        <p:txBody>
          <a:bodyPr/>
          <a:lstStyle/>
          <a:p>
            <a:r>
              <a:rPr lang="fr-CA" dirty="0" err="1" smtClean="0"/>
              <a:t>Incompability</a:t>
            </a:r>
            <a:r>
              <a:rPr lang="fr-CA" dirty="0" smtClean="0"/>
              <a:t> </a:t>
            </a:r>
            <a:r>
              <a:rPr lang="fr-CA" dirty="0" err="1" smtClean="0"/>
              <a:t>with</a:t>
            </a:r>
            <a:r>
              <a:rPr lang="fr-CA" dirty="0" smtClean="0"/>
              <a:t> certain </a:t>
            </a:r>
            <a:r>
              <a:rPr lang="fr-CA" dirty="0" err="1" smtClean="0"/>
              <a:t>individuals</a:t>
            </a:r>
            <a:r>
              <a:rPr lang="fr-CA" dirty="0" smtClean="0"/>
              <a:t> </a:t>
            </a:r>
          </a:p>
          <a:p>
            <a:r>
              <a:rPr lang="fr-CA" dirty="0" err="1" smtClean="0"/>
              <a:t>Might</a:t>
            </a:r>
            <a:r>
              <a:rPr lang="fr-CA" dirty="0" smtClean="0"/>
              <a:t> not </a:t>
            </a:r>
            <a:r>
              <a:rPr lang="fr-CA" dirty="0" err="1" smtClean="0"/>
              <a:t>be</a:t>
            </a:r>
            <a:r>
              <a:rPr lang="fr-CA" dirty="0" smtClean="0"/>
              <a:t> effective</a:t>
            </a:r>
          </a:p>
          <a:p>
            <a:r>
              <a:rPr lang="fr-CA" dirty="0" smtClean="0"/>
              <a:t>Bad </a:t>
            </a:r>
            <a:r>
              <a:rPr lang="fr-CA" dirty="0" err="1" smtClean="0"/>
              <a:t>bacteria</a:t>
            </a:r>
            <a:r>
              <a:rPr lang="fr-CA" dirty="0" smtClean="0"/>
              <a:t> </a:t>
            </a:r>
            <a:r>
              <a:rPr lang="fr-CA" dirty="0" err="1" smtClean="0"/>
              <a:t>may</a:t>
            </a:r>
            <a:r>
              <a:rPr lang="fr-CA" dirty="0" smtClean="0"/>
              <a:t> </a:t>
            </a:r>
            <a:r>
              <a:rPr lang="fr-CA" dirty="0" err="1" smtClean="0"/>
              <a:t>develop</a:t>
            </a:r>
            <a:r>
              <a:rPr lang="fr-CA" dirty="0" smtClean="0"/>
              <a:t> </a:t>
            </a:r>
            <a:r>
              <a:rPr lang="fr-CA" dirty="0" err="1" smtClean="0"/>
              <a:t>restistance</a:t>
            </a:r>
            <a:r>
              <a:rPr lang="fr-CA" dirty="0" smtClean="0"/>
              <a:t> to </a:t>
            </a:r>
            <a:r>
              <a:rPr lang="fr-CA" dirty="0" err="1" smtClean="0"/>
              <a:t>it</a:t>
            </a:r>
            <a:endParaRPr lang="fr-CA" dirty="0" smtClean="0"/>
          </a:p>
          <a:p>
            <a:endParaRPr lang="fr-CA"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2560320"/>
            <a:ext cx="5334000" cy="4000500"/>
          </a:xfrm>
          <a:prstGeom prst="rect">
            <a:avLst/>
          </a:prstGeom>
        </p:spPr>
      </p:pic>
      <p:sp>
        <p:nvSpPr>
          <p:cNvPr id="5" name="Footer Placeholder 4"/>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12410976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b="0" dirty="0" err="1"/>
              <a:t>Testing</a:t>
            </a:r>
            <a:r>
              <a:rPr lang="fr-CA" b="0" dirty="0"/>
              <a:t/>
            </a:r>
            <a:br>
              <a:rPr lang="fr-CA" b="0" dirty="0"/>
            </a:br>
            <a:endParaRPr lang="fr-CA" dirty="0"/>
          </a:p>
        </p:txBody>
      </p:sp>
      <p:sp>
        <p:nvSpPr>
          <p:cNvPr id="3" name="Content Placeholder 2"/>
          <p:cNvSpPr>
            <a:spLocks noGrp="1"/>
          </p:cNvSpPr>
          <p:nvPr>
            <p:ph idx="1"/>
          </p:nvPr>
        </p:nvSpPr>
        <p:spPr>
          <a:xfrm>
            <a:off x="457200" y="1219200"/>
            <a:ext cx="8229600" cy="4906963"/>
          </a:xfrm>
        </p:spPr>
        <p:txBody>
          <a:bodyPr/>
          <a:lstStyle/>
          <a:p>
            <a:r>
              <a:rPr lang="fr-CA" dirty="0" smtClean="0"/>
              <a:t>Start by </a:t>
            </a:r>
            <a:r>
              <a:rPr lang="fr-CA" dirty="0" err="1" smtClean="0"/>
              <a:t>testing</a:t>
            </a:r>
            <a:r>
              <a:rPr lang="fr-CA" dirty="0" smtClean="0"/>
              <a:t> on </a:t>
            </a:r>
            <a:r>
              <a:rPr lang="fr-CA" dirty="0" err="1" smtClean="0"/>
              <a:t>mice</a:t>
            </a:r>
            <a:endParaRPr lang="fr-CA" dirty="0" smtClean="0"/>
          </a:p>
          <a:p>
            <a:r>
              <a:rPr lang="fr-CA" dirty="0" smtClean="0"/>
              <a:t>If </a:t>
            </a:r>
            <a:r>
              <a:rPr lang="fr-CA" dirty="0" err="1" smtClean="0"/>
              <a:t>successfull</a:t>
            </a:r>
            <a:r>
              <a:rPr lang="fr-CA" dirty="0" smtClean="0"/>
              <a:t>, test on </a:t>
            </a:r>
            <a:r>
              <a:rPr lang="fr-CA" dirty="0" err="1" smtClean="0"/>
              <a:t>species</a:t>
            </a:r>
            <a:r>
              <a:rPr lang="fr-CA" dirty="0" smtClean="0"/>
              <a:t> </a:t>
            </a:r>
            <a:r>
              <a:rPr lang="fr-CA" dirty="0" err="1" smtClean="0"/>
              <a:t>even</a:t>
            </a:r>
            <a:r>
              <a:rPr lang="fr-CA" dirty="0" smtClean="0"/>
              <a:t> more </a:t>
            </a:r>
            <a:r>
              <a:rPr lang="fr-CA" dirty="0" err="1" smtClean="0"/>
              <a:t>similar</a:t>
            </a:r>
            <a:r>
              <a:rPr lang="fr-CA" dirty="0" smtClean="0"/>
              <a:t> to us (</a:t>
            </a:r>
            <a:r>
              <a:rPr lang="fr-CA" dirty="0" err="1" smtClean="0"/>
              <a:t>monkeys</a:t>
            </a:r>
            <a:r>
              <a:rPr lang="fr-CA" dirty="0" smtClean="0"/>
              <a:t>)</a:t>
            </a:r>
          </a:p>
          <a:p>
            <a:r>
              <a:rPr lang="fr-CA" dirty="0" smtClean="0"/>
              <a:t>Test on </a:t>
            </a:r>
            <a:r>
              <a:rPr lang="fr-CA" dirty="0" err="1" smtClean="0"/>
              <a:t>humans</a:t>
            </a:r>
            <a:endParaRPr lang="fr-CA" dirty="0" smtClean="0"/>
          </a:p>
          <a:p>
            <a:endParaRPr lang="fr-CA" dirty="0"/>
          </a:p>
          <a:p>
            <a:r>
              <a:rPr lang="fr-CA" dirty="0" smtClean="0"/>
              <a:t>&gt; </a:t>
            </a:r>
            <a:r>
              <a:rPr lang="fr-CA" dirty="0" err="1" smtClean="0"/>
              <a:t>During</a:t>
            </a:r>
            <a:r>
              <a:rPr lang="fr-CA" dirty="0" smtClean="0"/>
              <a:t> </a:t>
            </a:r>
            <a:r>
              <a:rPr lang="fr-CA" dirty="0" err="1" smtClean="0"/>
              <a:t>these</a:t>
            </a:r>
            <a:r>
              <a:rPr lang="fr-CA" dirty="0" smtClean="0"/>
              <a:t> test, graph the </a:t>
            </a:r>
            <a:r>
              <a:rPr lang="fr-CA" dirty="0" err="1" smtClean="0"/>
              <a:t>effeciecy</a:t>
            </a:r>
            <a:r>
              <a:rPr lang="fr-CA" dirty="0" smtClean="0"/>
              <a:t> of the </a:t>
            </a:r>
            <a:r>
              <a:rPr lang="fr-CA" dirty="0" err="1" smtClean="0"/>
              <a:t>product</a:t>
            </a:r>
            <a:r>
              <a:rPr lang="fr-CA" dirty="0" smtClean="0"/>
              <a:t>  i-e the </a:t>
            </a:r>
            <a:r>
              <a:rPr lang="fr-CA" dirty="0" err="1" smtClean="0"/>
              <a:t>weight</a:t>
            </a:r>
            <a:r>
              <a:rPr lang="fr-CA" dirty="0" smtClean="0"/>
              <a:t> </a:t>
            </a:r>
            <a:r>
              <a:rPr lang="fr-CA" dirty="0" err="1" smtClean="0"/>
              <a:t>loss</a:t>
            </a:r>
            <a:r>
              <a:rPr lang="fr-CA" dirty="0" smtClean="0"/>
              <a:t> of the </a:t>
            </a:r>
            <a:r>
              <a:rPr lang="fr-CA" dirty="0" err="1" smtClean="0"/>
              <a:t>subject</a:t>
            </a:r>
            <a:r>
              <a:rPr lang="fr-CA" dirty="0" smtClean="0"/>
              <a:t> and </a:t>
            </a:r>
            <a:r>
              <a:rPr lang="fr-CA" dirty="0" err="1" smtClean="0"/>
              <a:t>overall</a:t>
            </a:r>
            <a:r>
              <a:rPr lang="fr-CA" dirty="0" smtClean="0"/>
              <a:t> </a:t>
            </a:r>
            <a:r>
              <a:rPr lang="fr-CA" dirty="0" err="1" smtClean="0"/>
              <a:t>flora</a:t>
            </a:r>
            <a:r>
              <a:rPr lang="fr-CA" dirty="0" smtClean="0"/>
              <a:t> </a:t>
            </a:r>
            <a:r>
              <a:rPr lang="fr-CA" dirty="0" err="1" smtClean="0"/>
              <a:t>health</a:t>
            </a:r>
            <a:endParaRPr lang="fr-CA"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3962400"/>
            <a:ext cx="4252912" cy="24553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8256189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smtClean="0"/>
              <a:t>Sources</a:t>
            </a:r>
            <a:endParaRPr lang="fr-CA" dirty="0"/>
          </a:p>
        </p:txBody>
      </p:sp>
      <p:sp>
        <p:nvSpPr>
          <p:cNvPr id="3" name="Content Placeholder 2"/>
          <p:cNvSpPr>
            <a:spLocks noGrp="1"/>
          </p:cNvSpPr>
          <p:nvPr>
            <p:ph idx="1"/>
          </p:nvPr>
        </p:nvSpPr>
        <p:spPr/>
        <p:txBody>
          <a:bodyPr/>
          <a:lstStyle/>
          <a:p>
            <a:r>
              <a:rPr lang="fr-CA" dirty="0">
                <a:hlinkClick r:id="rId2"/>
              </a:rPr>
              <a:t>https://www.nature.com/articles/ncomms4654?__hstc=223686340.3ddcb7e6221ba3e6a5bbfb7601d5305e.1474848000113.1474848000115.1474848000116.2&amp;__hssc=223686340.1.1474848000116&amp;__</a:t>
            </a:r>
            <a:r>
              <a:rPr lang="fr-CA" dirty="0" smtClean="0">
                <a:hlinkClick r:id="rId2"/>
              </a:rPr>
              <a:t>hsfp=1773666937</a:t>
            </a:r>
            <a:endParaRPr lang="fr-CA" dirty="0" smtClean="0"/>
          </a:p>
          <a:p>
            <a:r>
              <a:rPr lang="fr-CA" dirty="0">
                <a:hlinkClick r:id="rId3"/>
              </a:rPr>
              <a:t>http://learn.genetics.utah.edu/content/microbiome</a:t>
            </a:r>
            <a:r>
              <a:rPr lang="fr-CA" dirty="0" smtClean="0">
                <a:hlinkClick r:id="rId3"/>
              </a:rPr>
              <a:t>/</a:t>
            </a:r>
            <a:endParaRPr lang="fr-CA" dirty="0" smtClean="0"/>
          </a:p>
          <a:p>
            <a:r>
              <a:rPr lang="fr-CA" dirty="0">
                <a:hlinkClick r:id="rId4"/>
              </a:rPr>
              <a:t>http://hmpdacc.org</a:t>
            </a:r>
            <a:r>
              <a:rPr lang="fr-CA" dirty="0" smtClean="0">
                <a:hlinkClick r:id="rId4"/>
              </a:rPr>
              <a:t>/</a:t>
            </a:r>
            <a:endParaRPr lang="fr-CA" dirty="0" smtClean="0"/>
          </a:p>
          <a:p>
            <a:r>
              <a:rPr lang="fr-CA" dirty="0">
                <a:hlinkClick r:id="rId5"/>
              </a:rPr>
              <a:t>http://</a:t>
            </a:r>
            <a:r>
              <a:rPr lang="fr-CA" dirty="0" smtClean="0">
                <a:hlinkClick r:id="rId5"/>
              </a:rPr>
              <a:t>outreach.mcb.harvard.edu/Microbiome/download/Microbiome.pptx</a:t>
            </a:r>
            <a:endParaRPr lang="fr-CA" dirty="0" smtClean="0"/>
          </a:p>
          <a:p>
            <a:r>
              <a:rPr lang="fr-CA" dirty="0">
                <a:hlinkClick r:id="rId6"/>
              </a:rPr>
              <a:t>https://www.ncbi.nlm.nih.gov/pmc/articles/PMC4566439</a:t>
            </a:r>
            <a:r>
              <a:rPr lang="fr-CA" dirty="0" smtClean="0">
                <a:hlinkClick r:id="rId6"/>
              </a:rPr>
              <a:t>/</a:t>
            </a:r>
            <a:endParaRPr lang="fr-CA" dirty="0" smtClean="0"/>
          </a:p>
          <a:p>
            <a:r>
              <a:rPr lang="fr-CA" dirty="0">
                <a:hlinkClick r:id="rId7"/>
              </a:rPr>
              <a:t>http://</a:t>
            </a:r>
            <a:r>
              <a:rPr lang="fr-CA" dirty="0" smtClean="0">
                <a:hlinkClick r:id="rId7"/>
              </a:rPr>
              <a:t>www.nejm.org/doi/full/10.1056/NEJMra1600266</a:t>
            </a:r>
            <a:endParaRPr lang="fr-CA" dirty="0" smtClean="0"/>
          </a:p>
          <a:p>
            <a:endParaRPr lang="fr-CA" dirty="0" smtClean="0"/>
          </a:p>
          <a:p>
            <a:endParaRPr lang="fr-CA" dirty="0"/>
          </a:p>
        </p:txBody>
      </p:sp>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13121329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600200"/>
            <a:ext cx="8229600" cy="1143000"/>
          </a:xfrm>
        </p:spPr>
        <p:txBody>
          <a:bodyPr/>
          <a:lstStyle/>
          <a:p>
            <a:pPr algn="ctr"/>
            <a:r>
              <a:rPr lang="fr-CA" dirty="0" smtClean="0"/>
              <a:t>Questions?</a:t>
            </a:r>
            <a:endParaRPr lang="fr-CA" dirty="0"/>
          </a:p>
        </p:txBody>
      </p:sp>
      <p:sp>
        <p:nvSpPr>
          <p:cNvPr id="4" name="Footer Placeholder 3"/>
          <p:cNvSpPr>
            <a:spLocks noGrp="1"/>
          </p:cNvSpPr>
          <p:nvPr>
            <p:ph type="ftr" sz="quarter" idx="11"/>
          </p:nvPr>
        </p:nvSpPr>
        <p:spPr/>
        <p:txBody>
          <a:bodyPr/>
          <a:lstStyle/>
          <a:p>
            <a:r>
              <a:rPr lang="fr-CA" smtClean="0"/>
              <a:t>S.R. BLI 2017</a:t>
            </a:r>
            <a:endParaRPr lang="fr-CA"/>
          </a:p>
        </p:txBody>
      </p:sp>
      <p:pic>
        <p:nvPicPr>
          <p:cNvPr id="1026" name="Picture 2"/>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backgroundRemoval t="2241" b="98039" l="10000" r="89500">
                        <a14:foregroundMark x1="54250" y1="30812" x2="44750" y2="33894"/>
                      </a14:backgroundRemoval>
                    </a14:imgEffect>
                  </a14:imgLayer>
                </a14:imgProps>
              </a:ext>
              <a:ext uri="{28A0092B-C50C-407E-A947-70E740481C1C}">
                <a14:useLocalDpi xmlns:a14="http://schemas.microsoft.com/office/drawing/2010/main" val="0"/>
              </a:ext>
            </a:extLst>
          </a:blip>
          <a:srcRect/>
          <a:stretch>
            <a:fillRect/>
          </a:stretch>
        </p:blipFill>
        <p:spPr bwMode="auto">
          <a:xfrm>
            <a:off x="2819400" y="457200"/>
            <a:ext cx="6579667" cy="58723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27710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76200"/>
            <a:ext cx="9525000" cy="1143000"/>
          </a:xfrm>
        </p:spPr>
        <p:txBody>
          <a:bodyPr/>
          <a:lstStyle/>
          <a:p>
            <a:r>
              <a:rPr lang="fr-CA" dirty="0" err="1" smtClean="0"/>
              <a:t>Microbiome</a:t>
            </a:r>
            <a:r>
              <a:rPr lang="fr-CA" dirty="0" smtClean="0"/>
              <a:t> – </a:t>
            </a:r>
            <a:r>
              <a:rPr lang="fr-CA" dirty="0" err="1" smtClean="0"/>
              <a:t>What</a:t>
            </a:r>
            <a:r>
              <a:rPr lang="fr-CA" dirty="0" smtClean="0"/>
              <a:t> </a:t>
            </a:r>
            <a:r>
              <a:rPr lang="fr-CA" dirty="0" err="1" smtClean="0"/>
              <a:t>is</a:t>
            </a:r>
            <a:r>
              <a:rPr lang="fr-CA" dirty="0" smtClean="0"/>
              <a:t> </a:t>
            </a:r>
            <a:r>
              <a:rPr lang="fr-CA" dirty="0" err="1" smtClean="0"/>
              <a:t>it</a:t>
            </a:r>
            <a:r>
              <a:rPr lang="fr-CA" dirty="0" smtClean="0"/>
              <a:t>?</a:t>
            </a:r>
            <a:endParaRPr lang="fr-CA"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 y="1447800"/>
            <a:ext cx="7844790" cy="4419600"/>
          </a:xfrm>
        </p:spPr>
      </p:pic>
      <p:sp>
        <p:nvSpPr>
          <p:cNvPr id="5" name="TextBox 4"/>
          <p:cNvSpPr txBox="1"/>
          <p:nvPr/>
        </p:nvSpPr>
        <p:spPr>
          <a:xfrm>
            <a:off x="1981200" y="6172200"/>
            <a:ext cx="4975529" cy="369332"/>
          </a:xfrm>
          <a:prstGeom prst="rect">
            <a:avLst/>
          </a:prstGeom>
          <a:noFill/>
        </p:spPr>
        <p:txBody>
          <a:bodyPr wrap="none" rtlCol="0">
            <a:spAutoFit/>
          </a:bodyPr>
          <a:lstStyle/>
          <a:p>
            <a:r>
              <a:rPr lang="fr-CA" dirty="0" smtClean="0"/>
              <a:t>https://www.youtube.com/watch?v=MjhDRG-mQ7w</a:t>
            </a:r>
            <a:endParaRPr lang="fr-CA" dirty="0"/>
          </a:p>
        </p:txBody>
      </p:sp>
      <p:sp>
        <p:nvSpPr>
          <p:cNvPr id="3" name="Footer Placeholder 2"/>
          <p:cNvSpPr>
            <a:spLocks noGrp="1"/>
          </p:cNvSpPr>
          <p:nvPr>
            <p:ph type="ftr" sz="quarter" idx="11"/>
          </p:nvPr>
        </p:nvSpPr>
        <p:spPr/>
        <p:txBody>
          <a:bodyPr/>
          <a:lstStyle/>
          <a:p>
            <a:r>
              <a:rPr lang="fr-CA" dirty="0" smtClean="0"/>
              <a:t>S.R. BLI 2017</a:t>
            </a:r>
            <a:endParaRPr lang="fr-CA" dirty="0"/>
          </a:p>
        </p:txBody>
      </p:sp>
    </p:spTree>
    <p:extLst>
      <p:ext uri="{BB962C8B-B14F-4D97-AF65-F5344CB8AC3E}">
        <p14:creationId xmlns:p14="http://schemas.microsoft.com/office/powerpoint/2010/main" val="6431171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1143000"/>
          </a:xfrm>
        </p:spPr>
        <p:txBody>
          <a:bodyPr>
            <a:normAutofit/>
          </a:bodyPr>
          <a:lstStyle/>
          <a:p>
            <a:r>
              <a:rPr lang="fr-CA" sz="4000" b="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fr-CA" sz="4000" b="0"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We</a:t>
            </a:r>
            <a:r>
              <a:rPr lang="fr-CA" sz="4000" b="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are </a:t>
            </a:r>
            <a:r>
              <a:rPr lang="en-US" sz="4000" b="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composed</a:t>
            </a:r>
            <a:r>
              <a:rPr lang="fr-CA" sz="4000" b="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of microbes…</a:t>
            </a:r>
            <a:endParaRPr lang="fr-CA" sz="4000" b="0"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Content Placeholder 2"/>
          <p:cNvSpPr>
            <a:spLocks noGrp="1"/>
          </p:cNvSpPr>
          <p:nvPr>
            <p:ph idx="1"/>
          </p:nvPr>
        </p:nvSpPr>
        <p:spPr/>
        <p:txBody>
          <a:bodyPr/>
          <a:lstStyle/>
          <a:p>
            <a:r>
              <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rPr>
              <a:t>Microbe:  </a:t>
            </a:r>
            <a:r>
              <a:rPr lang="en-US" b="1" dirty="0">
                <a:solidFill>
                  <a:schemeClr val="tx1">
                    <a:lumMod val="85000"/>
                  </a:schemeClr>
                </a:solidFill>
              </a:rPr>
              <a:t>tiny living organism, such as bacterium, fungus, protozoan, or virus</a:t>
            </a:r>
          </a:p>
          <a:p>
            <a:endParaRPr lang="fr-CA" dirty="0" smtClean="0"/>
          </a:p>
          <a:p>
            <a:r>
              <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rPr>
              <a:t>Microbiome:  </a:t>
            </a:r>
            <a:r>
              <a:rPr lang="en-US" b="1" dirty="0">
                <a:solidFill>
                  <a:schemeClr val="tx1">
                    <a:lumMod val="85000"/>
                  </a:schemeClr>
                </a:solidFill>
              </a:rPr>
              <a:t>collectively all the microbes in the human body; a community of microbes</a:t>
            </a:r>
          </a:p>
          <a:p>
            <a:endParaRPr lang="fr-CA" dirty="0" smtClean="0"/>
          </a:p>
          <a:p>
            <a:r>
              <a:rPr lang="fr-CA" dirty="0" smtClean="0"/>
              <a:t>10 trillion microbes vs. 1 trillion </a:t>
            </a:r>
            <a:r>
              <a:rPr lang="fr-CA" dirty="0" err="1" smtClean="0"/>
              <a:t>human</a:t>
            </a:r>
            <a:r>
              <a:rPr lang="fr-CA" dirty="0" smtClean="0"/>
              <a:t> </a:t>
            </a:r>
            <a:r>
              <a:rPr lang="fr-CA" dirty="0" err="1" smtClean="0"/>
              <a:t>cells</a:t>
            </a:r>
            <a:r>
              <a:rPr lang="fr-CA" dirty="0" smtClean="0"/>
              <a:t> </a:t>
            </a:r>
          </a:p>
          <a:p>
            <a:endParaRPr lang="fr-CA" dirty="0" smtClean="0"/>
          </a:p>
          <a:p>
            <a:r>
              <a:rPr lang="en-CA"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150 times more different genes than the human body!</a:t>
            </a:r>
          </a:p>
          <a:p>
            <a:endParaRPr lang="fr-CA" dirty="0"/>
          </a:p>
        </p:txBody>
      </p:sp>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33341958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endParaRPr lang="fr-CA" sz="2400" dirty="0"/>
          </a:p>
        </p:txBody>
      </p:sp>
      <p:sp>
        <p:nvSpPr>
          <p:cNvPr id="5" name="Rounded Rectangle 4"/>
          <p:cNvSpPr/>
          <p:nvPr/>
        </p:nvSpPr>
        <p:spPr>
          <a:xfrm>
            <a:off x="304800" y="838200"/>
            <a:ext cx="8381999" cy="527891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52499" y="1143000"/>
            <a:ext cx="7086600" cy="4783455"/>
          </a:xfrm>
        </p:spPr>
      </p:pic>
      <p:sp>
        <p:nvSpPr>
          <p:cNvPr id="3" name="TextBox 2"/>
          <p:cNvSpPr txBox="1"/>
          <p:nvPr/>
        </p:nvSpPr>
        <p:spPr>
          <a:xfrm>
            <a:off x="1981200" y="6248400"/>
            <a:ext cx="4662238" cy="369332"/>
          </a:xfrm>
          <a:prstGeom prst="rect">
            <a:avLst/>
          </a:prstGeom>
          <a:noFill/>
        </p:spPr>
        <p:txBody>
          <a:bodyPr wrap="none" rtlCol="0">
            <a:spAutoFit/>
          </a:bodyPr>
          <a:lstStyle/>
          <a:p>
            <a:r>
              <a:rPr lang="fr-CA" i="1" dirty="0"/>
              <a:t>https://en.wikipedia.org/wiki/Phylogenetic_tree</a:t>
            </a:r>
          </a:p>
        </p:txBody>
      </p:sp>
      <p:sp>
        <p:nvSpPr>
          <p:cNvPr id="6" name="Footer Placeholder 5"/>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4005369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839200" cy="868362"/>
          </a:xfrm>
        </p:spPr>
        <p:txBody>
          <a:bodyPr>
            <a:normAutofit fontScale="90000"/>
          </a:bodyPr>
          <a:lstStyle/>
          <a:p>
            <a:r>
              <a:rPr lang="en-US" dirty="0" smtClean="0"/>
              <a:t>Native vs. Environmentally obtained microbes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914400"/>
            <a:ext cx="5410200" cy="5631527"/>
          </a:xfrm>
        </p:spPr>
      </p:pic>
      <p:sp>
        <p:nvSpPr>
          <p:cNvPr id="3" name="TextBox 2"/>
          <p:cNvSpPr txBox="1"/>
          <p:nvPr/>
        </p:nvSpPr>
        <p:spPr>
          <a:xfrm>
            <a:off x="6172200" y="5029200"/>
            <a:ext cx="1981200" cy="923330"/>
          </a:xfrm>
          <a:prstGeom prst="rect">
            <a:avLst/>
          </a:prstGeom>
          <a:noFill/>
        </p:spPr>
        <p:txBody>
          <a:bodyPr wrap="square" rtlCol="0">
            <a:spAutoFit/>
          </a:bodyPr>
          <a:lstStyle/>
          <a:p>
            <a:r>
              <a:rPr lang="fr-CA" i="1" dirty="0" smtClean="0"/>
              <a:t>Source: </a:t>
            </a:r>
            <a:r>
              <a:rPr lang="fr-CA" i="1" u="sng" dirty="0" smtClean="0"/>
              <a:t>National institutes of </a:t>
            </a:r>
            <a:r>
              <a:rPr lang="fr-CA" i="1" u="sng" dirty="0" err="1" smtClean="0"/>
              <a:t>health</a:t>
            </a:r>
            <a:r>
              <a:rPr lang="fr-CA" i="1" u="sng" dirty="0" smtClean="0"/>
              <a:t> sciences</a:t>
            </a:r>
            <a:endParaRPr lang="fr-CA" i="1" u="sng" dirty="0"/>
          </a:p>
        </p:txBody>
      </p:sp>
      <p:sp>
        <p:nvSpPr>
          <p:cNvPr id="5" name="Footer Placeholder 4"/>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40524057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228600"/>
            <a:ext cx="7620000" cy="1143000"/>
          </a:xfrm>
        </p:spPr>
        <p:txBody>
          <a:bodyPr/>
          <a:lstStyle/>
          <a:p>
            <a:r>
              <a:rPr lang="fr-CA" u="sng" dirty="0"/>
              <a:t>http://hmpdacc.org/</a:t>
            </a:r>
          </a:p>
        </p:txBody>
      </p:sp>
      <p:sp>
        <p:nvSpPr>
          <p:cNvPr id="3" name="Content Placeholder 2"/>
          <p:cNvSpPr>
            <a:spLocks noGrp="1"/>
          </p:cNvSpPr>
          <p:nvPr>
            <p:ph idx="1"/>
          </p:nvPr>
        </p:nvSpPr>
        <p:spPr/>
        <p:txBody>
          <a:bodyPr/>
          <a:lstStyle/>
          <a:p>
            <a:endParaRPr lang="fr-CA" dirty="0"/>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371" t="9072" r="84175" b="60866"/>
          <a:stretch/>
        </p:blipFill>
        <p:spPr bwMode="auto">
          <a:xfrm>
            <a:off x="1981200" y="1066800"/>
            <a:ext cx="5410200"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0986434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CA"/>
          </a:p>
        </p:txBody>
      </p:sp>
      <p:sp>
        <p:nvSpPr>
          <p:cNvPr id="3" name="Content Placeholder 2"/>
          <p:cNvSpPr>
            <a:spLocks noGrp="1"/>
          </p:cNvSpPr>
          <p:nvPr>
            <p:ph idx="1"/>
          </p:nvPr>
        </p:nvSpPr>
        <p:spPr/>
        <p:txBody>
          <a:bodyPr/>
          <a:lstStyle/>
          <a:p>
            <a:endParaRPr lang="fr-CA"/>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618" b="6509"/>
          <a:stretch/>
        </p:blipFill>
        <p:spPr bwMode="auto">
          <a:xfrm>
            <a:off x="-1752600" y="391886"/>
            <a:ext cx="12192000" cy="5889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5024666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dirty="0" smtClean="0"/>
              <a:t>The </a:t>
            </a:r>
            <a:r>
              <a:rPr lang="fr-CA" dirty="0" err="1" smtClean="0"/>
              <a:t>gut</a:t>
            </a:r>
            <a:r>
              <a:rPr lang="fr-CA" dirty="0" smtClean="0"/>
              <a:t> </a:t>
            </a:r>
            <a:r>
              <a:rPr lang="fr-CA" dirty="0" err="1" smtClean="0"/>
              <a:t>microbiome</a:t>
            </a:r>
            <a:r>
              <a:rPr lang="fr-CA" dirty="0" smtClean="0"/>
              <a:t> </a:t>
            </a:r>
            <a:r>
              <a:rPr lang="fr-CA" dirty="0" err="1" smtClean="0"/>
              <a:t>is</a:t>
            </a:r>
            <a:r>
              <a:rPr lang="fr-CA" dirty="0" smtClean="0"/>
              <a:t> an important </a:t>
            </a:r>
            <a:r>
              <a:rPr lang="fr-CA" dirty="0" err="1" smtClean="0"/>
              <a:t>determinant</a:t>
            </a:r>
            <a:r>
              <a:rPr lang="fr-CA" dirty="0" smtClean="0"/>
              <a:t> for </a:t>
            </a:r>
            <a:r>
              <a:rPr lang="fr-CA" dirty="0" err="1" smtClean="0"/>
              <a:t>health</a:t>
            </a:r>
            <a:r>
              <a:rPr lang="fr-CA" dirty="0" smtClean="0"/>
              <a:t> and </a:t>
            </a:r>
            <a:r>
              <a:rPr lang="fr-CA" dirty="0" err="1" smtClean="0"/>
              <a:t>disease</a:t>
            </a:r>
            <a:endParaRPr lang="en-CA" dirty="0"/>
          </a:p>
        </p:txBody>
      </p:sp>
      <p:pic>
        <p:nvPicPr>
          <p:cNvPr id="4"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429000" y="1600200"/>
            <a:ext cx="4781368" cy="5004499"/>
          </a:xfrm>
        </p:spPr>
      </p:pic>
      <p:sp>
        <p:nvSpPr>
          <p:cNvPr id="3" name="TextBox 2"/>
          <p:cNvSpPr txBox="1"/>
          <p:nvPr/>
        </p:nvSpPr>
        <p:spPr>
          <a:xfrm>
            <a:off x="304800" y="3733800"/>
            <a:ext cx="3048000" cy="646331"/>
          </a:xfrm>
          <a:prstGeom prst="rect">
            <a:avLst/>
          </a:prstGeom>
          <a:noFill/>
        </p:spPr>
        <p:txBody>
          <a:bodyPr wrap="square" rtlCol="0">
            <a:spAutoFit/>
          </a:bodyPr>
          <a:lstStyle/>
          <a:p>
            <a:r>
              <a:rPr lang="fr-CA" i="1" dirty="0" err="1"/>
              <a:t>Putignami</a:t>
            </a:r>
            <a:r>
              <a:rPr lang="fr-CA" i="1" dirty="0"/>
              <a:t> et al., 2014 </a:t>
            </a:r>
            <a:r>
              <a:rPr lang="fr-CA" i="1" dirty="0" err="1"/>
              <a:t>Pediatric</a:t>
            </a:r>
            <a:r>
              <a:rPr lang="fr-CA" i="1" dirty="0"/>
              <a:t> </a:t>
            </a:r>
            <a:r>
              <a:rPr lang="fr-CA" i="1" dirty="0" err="1"/>
              <a:t>Research</a:t>
            </a:r>
            <a:endParaRPr lang="fr-CA" i="1" dirty="0"/>
          </a:p>
        </p:txBody>
      </p:sp>
      <p:sp>
        <p:nvSpPr>
          <p:cNvPr id="5" name="Footer Placeholder 4"/>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1966883549"/>
      </p:ext>
    </p:extLst>
  </p:cSld>
  <p:clrMapOvr>
    <a:masterClrMapping/>
  </p:clrMapOvr>
  <p:timing>
    <p:tnLst>
      <p:par>
        <p:cTn id="1" dur="indefinite" restart="never" nodeType="tmRoot"/>
      </p:par>
    </p:tnLst>
  </p:timing>
</p:sld>
</file>

<file path=ppt/theme/theme1.xml><?xml version="1.0" encoding="utf-8"?>
<a:theme xmlns:a="http://schemas.openxmlformats.org/drawingml/2006/main" name="Thatch">
  <a:themeElements>
    <a:clrScheme name="Thatch">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hatch">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4473</TotalTime>
  <Words>2180</Words>
  <Application>Microsoft Office PowerPoint</Application>
  <PresentationFormat>On-screen Show (4:3)</PresentationFormat>
  <Paragraphs>181</Paragraphs>
  <Slides>26</Slides>
  <Notes>14</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Thatch</vt:lpstr>
      <vt:lpstr> -The promise of the microbiome BLI Research 2017</vt:lpstr>
      <vt:lpstr>Summary</vt:lpstr>
      <vt:lpstr>Microbiome – What is it?</vt:lpstr>
      <vt:lpstr>      We are composed of microbes…</vt:lpstr>
      <vt:lpstr>PowerPoint Presentation</vt:lpstr>
      <vt:lpstr>Native vs. Environmentally obtained microbes</vt:lpstr>
      <vt:lpstr>http://hmpdacc.org/</vt:lpstr>
      <vt:lpstr>PowerPoint Presentation</vt:lpstr>
      <vt:lpstr>The gut microbiome is an important determinant for health and disease</vt:lpstr>
      <vt:lpstr>The microbiome is important beyond the gut; Brain-gut axis</vt:lpstr>
      <vt:lpstr>The Hazda Tribe; One of the last pocket of athentic human microbiome</vt:lpstr>
      <vt:lpstr>The Hadza and Italian microbial profiles are quite distinct</vt:lpstr>
      <vt:lpstr>Beneficial bacteria exchange genes in the gut microbiome</vt:lpstr>
      <vt:lpstr>Protocol</vt:lpstr>
      <vt:lpstr>Example of genetic organisation of a bacteriocin gene : Avicin </vt:lpstr>
      <vt:lpstr>Cloning experience</vt:lpstr>
      <vt:lpstr>Cloning experience</vt:lpstr>
      <vt:lpstr>PowerPoint Presentation</vt:lpstr>
      <vt:lpstr>Competing technologies </vt:lpstr>
      <vt:lpstr>Competing technologies </vt:lpstr>
      <vt:lpstr>Expected results </vt:lpstr>
      <vt:lpstr>Advantages </vt:lpstr>
      <vt:lpstr>Potential problems </vt:lpstr>
      <vt:lpstr>Testing </vt:lpstr>
      <vt:lpstr>Sources</vt:lpstr>
      <vt:lpstr>Questions?</vt:lpstr>
    </vt:vector>
  </TitlesOfParts>
  <Company>Faculty of Health Sciences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Chantal</dc:creator>
  <cp:lastModifiedBy>Chantal</cp:lastModifiedBy>
  <cp:revision>75</cp:revision>
  <dcterms:created xsi:type="dcterms:W3CDTF">2017-07-03T16:21:54Z</dcterms:created>
  <dcterms:modified xsi:type="dcterms:W3CDTF">2017-07-14T14:25:03Z</dcterms:modified>
</cp:coreProperties>
</file>